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261" r:id="rId3"/>
    <p:sldId id="370" r:id="rId4"/>
    <p:sldId id="371" r:id="rId5"/>
    <p:sldId id="372" r:id="rId6"/>
    <p:sldId id="375" r:id="rId7"/>
    <p:sldId id="378" r:id="rId8"/>
    <p:sldId id="379" r:id="rId9"/>
    <p:sldId id="376" r:id="rId10"/>
    <p:sldId id="365" r:id="rId11"/>
    <p:sldId id="373" r:id="rId12"/>
    <p:sldId id="366" r:id="rId13"/>
    <p:sldId id="367" r:id="rId14"/>
    <p:sldId id="363" r:id="rId15"/>
    <p:sldId id="272" r:id="rId16"/>
    <p:sldId id="273" r:id="rId17"/>
    <p:sldId id="288" r:id="rId18"/>
    <p:sldId id="289" r:id="rId19"/>
    <p:sldId id="274" r:id="rId20"/>
    <p:sldId id="405" r:id="rId21"/>
    <p:sldId id="281" r:id="rId22"/>
    <p:sldId id="283" r:id="rId23"/>
    <p:sldId id="300" r:id="rId24"/>
    <p:sldId id="298" r:id="rId25"/>
    <p:sldId id="381" r:id="rId26"/>
    <p:sldId id="309" r:id="rId27"/>
    <p:sldId id="302" r:id="rId28"/>
    <p:sldId id="382" r:id="rId29"/>
    <p:sldId id="270" r:id="rId30"/>
    <p:sldId id="397" r:id="rId31"/>
    <p:sldId id="380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396" r:id="rId40"/>
    <p:sldId id="303" r:id="rId41"/>
    <p:sldId id="304" r:id="rId42"/>
    <p:sldId id="395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296" r:id="rId53"/>
    <p:sldId id="394" r:id="rId54"/>
    <p:sldId id="392" r:id="rId55"/>
    <p:sldId id="306" r:id="rId56"/>
    <p:sldId id="393" r:id="rId57"/>
    <p:sldId id="305" r:id="rId58"/>
    <p:sldId id="356" r:id="rId59"/>
    <p:sldId id="35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4D4"/>
    <a:srgbClr val="B2B3AD"/>
    <a:srgbClr val="96978D"/>
    <a:srgbClr val="A4A59D"/>
    <a:srgbClr val="C6C7C1"/>
    <a:srgbClr val="BEB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4545" autoAdjust="0"/>
  </p:normalViewPr>
  <p:slideViewPr>
    <p:cSldViewPr snapToGrid="0">
      <p:cViewPr varScale="1">
        <p:scale>
          <a:sx n="101" d="100"/>
          <a:sy n="101" d="100"/>
        </p:scale>
        <p:origin x="10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67043-1ED9-4280-B30D-13F4B4DE3247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4BD96-1AF7-4450-99A7-A00EE4A95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21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Think humanly: This requires "getting inside" of the human mind to see how it works and then comparing our computer programs to this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Act humanly: knowledge, reasoning, learning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Rationality means that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 AI agent is assumed to take account of available information and uncertainty, potential costs and benefits, and to act consistently (logically) in choosing the best action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4BD96-1AF7-4450-99A7-A00EE4A958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12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70’s Optimistic approach – AI can be helpful -  Star Wars</a:t>
            </a:r>
          </a:p>
          <a:p>
            <a:r>
              <a:rPr lang="en-US" dirty="0"/>
              <a:t>80’s Hardware can be dangerous – Killer Robots</a:t>
            </a:r>
          </a:p>
          <a:p>
            <a:r>
              <a:rPr lang="en-US" dirty="0"/>
              <a:t>90’s Software can be dangerous</a:t>
            </a:r>
          </a:p>
          <a:p>
            <a:r>
              <a:rPr lang="en-US" dirty="0"/>
              <a:t>2000’s </a:t>
            </a:r>
          </a:p>
          <a:p>
            <a:r>
              <a:rPr lang="en-US" dirty="0"/>
              <a:t>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J.P: computation power of AI systems is very powerful.</a:t>
            </a:r>
          </a:p>
          <a:p>
            <a:endParaRPr lang="en-US" dirty="0"/>
          </a:p>
          <a:p>
            <a:r>
              <a:rPr lang="en-US" dirty="0"/>
              <a:t>IBM is pioneer in health care AI technology. 230 organizations use Watson technology. (20 million records in seconds).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84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Eye Doctor: Google working with Indian eye care chain to develop AI system.</a:t>
            </a:r>
          </a:p>
          <a:p>
            <a:endParaRPr lang="en-US" dirty="0"/>
          </a:p>
          <a:p>
            <a:r>
              <a:rPr lang="en-US" dirty="0"/>
              <a:t>FB: detect facial features. </a:t>
            </a:r>
          </a:p>
          <a:p>
            <a:r>
              <a:rPr lang="en-US" dirty="0"/>
              <a:t>Google: When you start typing in box and google recommends, this is AI. Predictive searches are based on data that google collects about you. E.g. previous searches. (NLP, DL, ML). Logic </a:t>
            </a:r>
            <a:r>
              <a:rPr lang="en-US" dirty="0" err="1"/>
              <a:t>behing</a:t>
            </a:r>
            <a:r>
              <a:rPr lang="en-US" dirty="0"/>
              <a:t> is AI</a:t>
            </a:r>
          </a:p>
          <a:p>
            <a:r>
              <a:rPr lang="en-US" dirty="0" err="1"/>
              <a:t>Duples</a:t>
            </a:r>
            <a:r>
              <a:rPr lang="en-US" dirty="0"/>
              <a:t>: responds to calls, book appointments. Adds human touch. Sounds very realistic ,hard to distinguish.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1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Rationality means that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 AI agent is assumed to take account of available information and uncertainty, potential costs and benefits, and to act consistently (logically) in choosing the best action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7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Think humanly: This requires "getting inside" of the human mind to see how it works and then comparing our computer programs to this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Cognitive science is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study of the human mind and brain, focusing on how the mind represents and manipulates knowledge.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7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Act humanly: knowledge, reasoning,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5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Think Rationally: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All computers use energy. Using energy always generates heat. Therefore, all computers generate heat.</a:t>
            </a: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Alexa: no self awareness</a:t>
            </a:r>
          </a:p>
          <a:p>
            <a:r>
              <a:rPr lang="en-US" dirty="0"/>
              <a:t>Sophia</a:t>
            </a:r>
          </a:p>
          <a:p>
            <a:r>
              <a:rPr lang="en-US" dirty="0"/>
              <a:t>Haven’t reached at AI super 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2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8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08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5737C-1A7E-47BF-A41E-1570A49D16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2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689AE-CB4D-5E97-1D4C-63AB686A07C3}"/>
              </a:ext>
            </a:extLst>
          </p:cNvPr>
          <p:cNvSpPr/>
          <p:nvPr userDrawn="1"/>
        </p:nvSpPr>
        <p:spPr>
          <a:xfrm>
            <a:off x="0" y="-42532"/>
            <a:ext cx="12192000" cy="69005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73A6-FC85-F129-0FF3-6D9468FF2A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6515" y="2208190"/>
            <a:ext cx="10259568" cy="1305404"/>
          </a:xfrm>
        </p:spPr>
        <p:txBody>
          <a:bodyPr anchor="b"/>
          <a:lstStyle>
            <a:lvl1pPr algn="ctr">
              <a:defRPr sz="6000"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CS302 –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6E857-2B66-8433-D469-E0F15F210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515" y="3602038"/>
            <a:ext cx="1025956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46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8D9B-387D-38BF-CFF6-74C54DBC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FC8C8-5343-9FD0-1205-5ED3586DA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01AF-A25D-1B2E-85CC-A8223D7F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F6999-1A20-3F30-1A01-EF7DEE430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003C-3203-B1B0-D7FA-247447BB0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7813-20CF-6AD1-51DD-95ACB0B1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F40D-520F-F4CA-0576-5338E057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65" y="33251"/>
            <a:ext cx="11381518" cy="820694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A2AB-11BE-1B22-FF80-605EED1A1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11751834" cy="5751397"/>
          </a:xfrm>
        </p:spPr>
        <p:txBody>
          <a:bodyPr/>
          <a:lstStyle>
            <a:lvl1pPr algn="just">
              <a:defRPr>
                <a:solidFill>
                  <a:schemeClr val="tx1"/>
                </a:solidFill>
                <a:latin typeface="+mj-lt"/>
              </a:defRPr>
            </a:lvl1pPr>
            <a:lvl2pPr algn="just">
              <a:defRPr>
                <a:solidFill>
                  <a:schemeClr val="tx1"/>
                </a:solidFill>
                <a:latin typeface="+mj-lt"/>
              </a:defRPr>
            </a:lvl2pPr>
            <a:lvl3pPr algn="just">
              <a:defRPr>
                <a:solidFill>
                  <a:schemeClr val="tx1"/>
                </a:solidFill>
                <a:latin typeface="+mj-lt"/>
              </a:defRPr>
            </a:lvl3pPr>
            <a:lvl4pPr algn="just">
              <a:defRPr>
                <a:solidFill>
                  <a:schemeClr val="tx1"/>
                </a:solidFill>
                <a:latin typeface="+mj-lt"/>
              </a:defRPr>
            </a:lvl4pPr>
            <a:lvl5pPr algn="just"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817B780-5025-987F-3DC3-184DB53C7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45378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52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390B-285F-2C66-D3FE-5B823F0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5860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7D06B-72EC-43BE-409D-39B6E53EB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62451"/>
            <a:ext cx="10515600" cy="1727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F5279-CD73-19B5-AEA6-B78C3CC5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74FB-C9E5-C168-20A6-B3138D43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E0BE-046F-1656-A145-BBACA25D7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35C7-5AD0-4BB9-3A77-57B8F6E98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E76BB-C4E6-01DD-0010-DFAB60E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9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54BE-9621-56F0-9219-A17957F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3CC7-D7C2-023B-1C8F-090430ACA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4881-EEE8-DDD3-EDE0-54CB2733B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64512-393A-A3D4-FBDE-1188EEFE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3AABB-DAFA-7136-A2A0-006C345DB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6C1CE-5C88-9011-ACE6-158D2F0C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BE0DF-359C-3772-3B71-EFDA2F53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212C9-60ED-12F0-F460-F845501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2C46D-2B95-949D-3D28-C145FC36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4F23-B588-F794-09EC-A2398E2B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556CA-F0FE-7F30-B301-68E86B42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5B6BF-FC9D-7271-45F2-8A2CDC471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51AB9-EA21-649F-D191-F1AC7A87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EF64-BD0E-7FFD-41EF-96D6A291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07B4-313F-A6E9-69DA-57E1B9E03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F3271-8CA8-9B7C-8ED5-D3E0D8F23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F880D-EF92-559D-6033-0C6E972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6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27C1B2-D306-5234-FCB6-417DA2E74BB8}"/>
              </a:ext>
            </a:extLst>
          </p:cNvPr>
          <p:cNvSpPr/>
          <p:nvPr userDrawn="1"/>
        </p:nvSpPr>
        <p:spPr>
          <a:xfrm>
            <a:off x="1" y="6366"/>
            <a:ext cx="12181366" cy="688353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alpha val="92000"/>
                </a:schemeClr>
              </a:gs>
              <a:gs pos="20000">
                <a:schemeClr val="bg1">
                  <a:lumMod val="75000"/>
                  <a:alpha val="92000"/>
                </a:schemeClr>
              </a:gs>
              <a:gs pos="100000">
                <a:schemeClr val="bg1">
                  <a:lumMod val="90000"/>
                  <a:alpha val="9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CCBC0-7F92-F92F-3AA1-0BDB8B916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741" y="994521"/>
            <a:ext cx="11744181" cy="570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</a:t>
            </a:r>
            <a:r>
              <a:rPr lang="en-US" dirty="0" err="1"/>
              <a:t>fksdfkljaslkfjlkasjflkajslfkjalskf</a:t>
            </a:r>
            <a:r>
              <a:rPr lang="en-US" dirty="0"/>
              <a:t> </a:t>
            </a:r>
            <a:r>
              <a:rPr lang="en-US" dirty="0" err="1"/>
              <a:t>jas</a:t>
            </a:r>
            <a:r>
              <a:rPr lang="en-US" dirty="0"/>
              <a:t> </a:t>
            </a:r>
            <a:r>
              <a:rPr lang="en-US" dirty="0" err="1"/>
              <a:t>fkljasl</a:t>
            </a:r>
            <a:r>
              <a:rPr lang="en-US" dirty="0"/>
              <a:t> </a:t>
            </a:r>
            <a:r>
              <a:rPr lang="en-US" dirty="0" err="1"/>
              <a:t>fjlas</a:t>
            </a:r>
            <a:r>
              <a:rPr lang="en-US" dirty="0"/>
              <a:t> </a:t>
            </a:r>
            <a:r>
              <a:rPr lang="en-US" dirty="0" err="1"/>
              <a:t>flkajsfjjaslfjalskfjlasjflsajlfjaslfjl</a:t>
            </a:r>
            <a:endParaRPr lang="en-US" dirty="0"/>
          </a:p>
          <a:p>
            <a:pPr lvl="0"/>
            <a:r>
              <a:rPr lang="en-US" dirty="0"/>
              <a:t>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389EA-4E88-4DB2-DE6D-8FD6A4839D49}"/>
              </a:ext>
            </a:extLst>
          </p:cNvPr>
          <p:cNvSpPr/>
          <p:nvPr userDrawn="1"/>
        </p:nvSpPr>
        <p:spPr>
          <a:xfrm>
            <a:off x="10633" y="-12512"/>
            <a:ext cx="12192000" cy="905228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0000">
                <a:schemeClr val="bg1">
                  <a:lumMod val="75000"/>
                </a:schemeClr>
              </a:gs>
              <a:gs pos="100000">
                <a:schemeClr val="bg1">
                  <a:lumMod val="90000"/>
                </a:schemeClr>
              </a:gs>
            </a:gsLst>
            <a:lin ang="10800000" scaled="1"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E77-43C7-C229-9E42-88482BF4F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7472CE09-311C-4CDB-87AD-5FE14EBCB3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A29F4-108E-4774-317D-15F8F3E82F0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75" y="-25532"/>
            <a:ext cx="1047475" cy="10491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C85BD5-EE8B-11F4-28D8-9421929526E2}"/>
              </a:ext>
            </a:extLst>
          </p:cNvPr>
          <p:cNvSpPr/>
          <p:nvPr userDrawn="1"/>
        </p:nvSpPr>
        <p:spPr>
          <a:xfrm>
            <a:off x="11461072" y="6459624"/>
            <a:ext cx="621437" cy="3651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 lvl="0"/>
            <a:endParaRPr lang="en-US" sz="16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503D-3365-9FDA-1D27-9F09309E3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39" y="47830"/>
            <a:ext cx="11503151" cy="87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90BF7-2D25-BFDB-733C-742A7A37279C}"/>
              </a:ext>
            </a:extLst>
          </p:cNvPr>
          <p:cNvSpPr/>
          <p:nvPr userDrawn="1"/>
        </p:nvSpPr>
        <p:spPr>
          <a:xfrm>
            <a:off x="0" y="6366"/>
            <a:ext cx="264741" cy="6870684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6000">
                <a:schemeClr val="bg1">
                  <a:lumMod val="75000"/>
                </a:schemeClr>
              </a:gs>
              <a:gs pos="100000">
                <a:schemeClr val="bg1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8CC72BD-F9D4-1C23-2FA6-E96748298632}"/>
              </a:ext>
            </a:extLst>
          </p:cNvPr>
          <p:cNvSpPr txBox="1">
            <a:spLocks/>
          </p:cNvSpPr>
          <p:nvPr userDrawn="1"/>
        </p:nvSpPr>
        <p:spPr>
          <a:xfrm>
            <a:off x="0" y="6464095"/>
            <a:ext cx="2183907" cy="3651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83281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uaries.asn.au/research-analysis/history-of-ai-winter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78D8-39C5-136D-7DE7-C372254E5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CS312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AE1AE-E1E7-EFE4-AB97-134DB7127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225" y="4814596"/>
            <a:ext cx="9144000" cy="1873541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highlight>
                  <a:srgbClr val="00FFFF"/>
                </a:highlight>
              </a:rPr>
              <a:t>Lecture  #  01</a:t>
            </a:r>
          </a:p>
          <a:p>
            <a:pPr algn="r"/>
            <a:r>
              <a:rPr lang="en-US" b="1" dirty="0"/>
              <a:t>HITEC University, Taxila</a:t>
            </a:r>
          </a:p>
          <a:p>
            <a:pPr algn="r"/>
            <a:r>
              <a:rPr lang="en-US" b="1" dirty="0"/>
              <a:t>Mr. Mubashir Iqbal</a:t>
            </a:r>
          </a:p>
          <a:p>
            <a:pPr algn="r"/>
            <a:r>
              <a:rPr lang="en-US" b="1" dirty="0"/>
              <a:t>Fall-2025</a:t>
            </a:r>
          </a:p>
        </p:txBody>
      </p:sp>
    </p:spTree>
    <p:extLst>
      <p:ext uri="{BB962C8B-B14F-4D97-AF65-F5344CB8AC3E}">
        <p14:creationId xmlns:p14="http://schemas.microsoft.com/office/powerpoint/2010/main" val="393172114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D8FB-988F-471B-EBCD-5AFEB1AC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AI is Growing Rapidly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A27AA-279B-D120-9937-696ECB741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1. More computational Power</a:t>
            </a:r>
          </a:p>
          <a:p>
            <a:pPr lvl="1"/>
            <a:r>
              <a:rPr lang="en-GB" dirty="0"/>
              <a:t>Modern computers are </a:t>
            </a:r>
            <a:r>
              <a:rPr lang="en-GB" b="1" dirty="0"/>
              <a:t>faster and more powerful</a:t>
            </a:r>
            <a:r>
              <a:rPr lang="en-GB" dirty="0"/>
              <a:t> than ever.</a:t>
            </a:r>
          </a:p>
          <a:p>
            <a:pPr lvl="1"/>
            <a:r>
              <a:rPr lang="en-GB" dirty="0"/>
              <a:t>GPUs, TPUs, and cloud computing make it possible to train very large AI models.</a:t>
            </a:r>
          </a:p>
          <a:p>
            <a:pPr lvl="1"/>
            <a:r>
              <a:rPr lang="en-GB" dirty="0"/>
              <a:t>Tasks that once took months can now be done in hours. </a:t>
            </a:r>
            <a:r>
              <a:rPr lang="en-GB" i="1" dirty="0"/>
              <a:t>(Example: Training a face recognition model now takes days, not years.)</a:t>
            </a:r>
            <a:endParaRPr lang="en-GB" dirty="0"/>
          </a:p>
          <a:p>
            <a:endParaRPr lang="en-GB" sz="1800" b="1" dirty="0"/>
          </a:p>
          <a:p>
            <a:pPr marL="0" indent="0">
              <a:buNone/>
            </a:pPr>
            <a:r>
              <a:rPr lang="en-GB" b="1" dirty="0"/>
              <a:t>2. Huge volume of data</a:t>
            </a:r>
          </a:p>
          <a:p>
            <a:pPr lvl="1"/>
            <a:r>
              <a:rPr lang="en-GB" dirty="0"/>
              <a:t>Every click, photo, video, and sensor reading creates </a:t>
            </a:r>
            <a:r>
              <a:rPr lang="en-GB" b="1" dirty="0"/>
              <a:t>big data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AI systems need lots of examples to learn, and today we have </a:t>
            </a:r>
            <a:r>
              <a:rPr lang="en-GB" b="1" dirty="0"/>
              <a:t>massive datasets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Data is considered the </a:t>
            </a:r>
            <a:r>
              <a:rPr lang="en-GB" b="1" dirty="0"/>
              <a:t>“fuel” of AI</a:t>
            </a:r>
            <a:r>
              <a:rPr lang="en-GB" dirty="0"/>
              <a:t>. </a:t>
            </a:r>
            <a:r>
              <a:rPr lang="en-GB" i="1" dirty="0"/>
              <a:t>(Example: Self-driving cars learn from millions of hours of driving data.)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81D0E-1A08-4E85-1745-137B30BDA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78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C8FD8-A77A-C1FA-12A0-56BDE9928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7FBF-1F9C-C0DA-702E-7C3CC79C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AI is Growing Rapidly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687E4-939A-39DF-620A-43BC2E044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Effective algorithms</a:t>
            </a:r>
          </a:p>
          <a:p>
            <a:r>
              <a:rPr lang="en-GB" dirty="0"/>
              <a:t>Smarter and more efficient algorithms have been developed.</a:t>
            </a:r>
          </a:p>
          <a:p>
            <a:r>
              <a:rPr lang="en-GB" dirty="0"/>
              <a:t>Machine Learning, Deep Learning, and Reinforcement Learning allow AI to solve complex problems.</a:t>
            </a:r>
          </a:p>
          <a:p>
            <a:r>
              <a:rPr lang="en-GB" dirty="0"/>
              <a:t>These algorithms improve accuracy and reduce errors. </a:t>
            </a:r>
            <a:r>
              <a:rPr lang="en-GB" i="1" dirty="0"/>
              <a:t>(Example: Neural networks now recognize images better than humans in some cases.)</a:t>
            </a:r>
            <a:endParaRPr lang="en-GB" b="1" dirty="0"/>
          </a:p>
          <a:p>
            <a:pPr marL="0" indent="0">
              <a:buNone/>
            </a:pPr>
            <a:endParaRPr lang="en-GB" sz="1600" b="1" dirty="0"/>
          </a:p>
          <a:p>
            <a:pPr marL="0" indent="0">
              <a:buNone/>
            </a:pPr>
            <a:r>
              <a:rPr lang="en-GB" b="1" dirty="0"/>
              <a:t>Increased Investment </a:t>
            </a:r>
          </a:p>
          <a:p>
            <a:r>
              <a:rPr lang="en-GB" dirty="0"/>
              <a:t>Governments, companies, and universities are </a:t>
            </a:r>
            <a:r>
              <a:rPr lang="en-GB" b="1" dirty="0"/>
              <a:t>investing heavily in AI research</a:t>
            </a:r>
            <a:r>
              <a:rPr lang="en-GB" dirty="0"/>
              <a:t>.</a:t>
            </a:r>
          </a:p>
          <a:p>
            <a:r>
              <a:rPr lang="en-GB" dirty="0"/>
              <a:t>Startups and tech giants are competing to create AI-powered products.</a:t>
            </a:r>
          </a:p>
          <a:p>
            <a:r>
              <a:rPr lang="en-GB" dirty="0"/>
              <a:t>More money means faster development and more opportunities. </a:t>
            </a:r>
            <a:r>
              <a:rPr lang="en-GB" i="1" dirty="0"/>
              <a:t>(Example: Google, Microsoft, and OpenAI spend billions on AI every year.)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3B75-8560-62BE-BA2E-BDE04D736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BE86-85B7-91C0-A0F3-21FB01CB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AI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9AC0D-0F69-2F5F-E98A-3A6C44D1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b="1" dirty="0"/>
              <a:t>Replicate Human Intelligence</a:t>
            </a:r>
          </a:p>
          <a:p>
            <a:pPr marL="457200" lvl="1" indent="0">
              <a:buNone/>
            </a:pPr>
            <a:r>
              <a:rPr lang="en-GB" altLang="en-US" dirty="0"/>
              <a:t>Create machines that can think, reason, and learn like humans.</a:t>
            </a:r>
          </a:p>
          <a:p>
            <a:r>
              <a:rPr lang="en-GB" altLang="en-US" b="1" dirty="0"/>
              <a:t>Problem-Solving Ability</a:t>
            </a:r>
          </a:p>
          <a:p>
            <a:pPr marL="457200" lvl="1" indent="0">
              <a:buNone/>
            </a:pPr>
            <a:r>
              <a:rPr lang="en-GB" altLang="en-US" dirty="0"/>
              <a:t>Enable AI to solve complex problems using knowledge and past experience.</a:t>
            </a:r>
          </a:p>
          <a:p>
            <a:r>
              <a:rPr lang="en-GB" altLang="en-US" b="1" dirty="0"/>
              <a:t>Perform Intelligent Tasks</a:t>
            </a:r>
          </a:p>
          <a:p>
            <a:pPr marL="457200" lvl="1" indent="0">
              <a:buNone/>
            </a:pPr>
            <a:r>
              <a:rPr lang="en-GB" altLang="en-US" dirty="0"/>
              <a:t>Build machines that can handle tasks requiring intelligence(e.g., playing chess, proving theorems, self-driving cars).</a:t>
            </a:r>
          </a:p>
          <a:p>
            <a:r>
              <a:rPr lang="en-GB" altLang="en-US" b="1" dirty="0"/>
              <a:t>Provide Useful Advice</a:t>
            </a:r>
          </a:p>
          <a:p>
            <a:pPr marL="457200" lvl="1" indent="0">
              <a:buNone/>
            </a:pPr>
            <a:r>
              <a:rPr lang="en-GB" altLang="en-US" dirty="0"/>
              <a:t>Develop systems that can guide or suggest solutions to users.</a:t>
            </a:r>
          </a:p>
          <a:p>
            <a:r>
              <a:rPr lang="en-GB" altLang="en-US" b="1" dirty="0"/>
              <a:t>Connect Perception with Action</a:t>
            </a:r>
          </a:p>
          <a:p>
            <a:pPr marL="457200" lvl="1" indent="0">
              <a:buNone/>
            </a:pPr>
            <a:r>
              <a:rPr lang="en-GB" altLang="en-US" dirty="0"/>
              <a:t>Teach machines to sense the environment and act intelligently(e.g., robots detecting obstacles and moving around them).</a:t>
            </a:r>
          </a:p>
          <a:p>
            <a:r>
              <a:rPr lang="en-GB" altLang="en-US" b="1" dirty="0"/>
              <a:t>Enhance Communication</a:t>
            </a:r>
          </a:p>
          <a:p>
            <a:pPr marL="457200" lvl="1" indent="0">
              <a:buNone/>
            </a:pPr>
            <a:r>
              <a:rPr lang="en-GB" altLang="en-US" dirty="0"/>
              <a:t>Improve interactions: </a:t>
            </a:r>
            <a:r>
              <a:rPr lang="en-GB" altLang="en-US" dirty="0">
                <a:highlight>
                  <a:srgbClr val="00FFFF"/>
                </a:highlight>
              </a:rPr>
              <a:t>Human ↔ Human (via AI assistance)</a:t>
            </a:r>
            <a:r>
              <a:rPr lang="en-GB" altLang="en-US" dirty="0"/>
              <a:t>, </a:t>
            </a:r>
            <a:r>
              <a:rPr lang="en-GB" altLang="en-US" dirty="0">
                <a:highlight>
                  <a:srgbClr val="00FF00"/>
                </a:highlight>
              </a:rPr>
              <a:t>Human ↔ Computer (voice assistants, chatbots)</a:t>
            </a:r>
            <a:r>
              <a:rPr lang="en-GB" altLang="en-US" dirty="0"/>
              <a:t>, </a:t>
            </a:r>
            <a:r>
              <a:rPr lang="en-GB" altLang="en-US" dirty="0">
                <a:highlight>
                  <a:srgbClr val="FFFF00"/>
                </a:highlight>
              </a:rPr>
              <a:t>Computer ↔ Computer (automated systems)</a:t>
            </a:r>
            <a:r>
              <a:rPr lang="en-GB" altLang="en-US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4A884-281C-0C7F-150F-FCE2D7712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15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2F6D-7054-E6FF-6875-B0221245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Intelligent Behavior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DEB4-ADEC-0EB4-3D35-9E741D1BA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33363" lvl="1" indent="-233363">
              <a:defRPr/>
            </a:pPr>
            <a:r>
              <a:rPr lang="en-GB" altLang="en-US" b="1" dirty="0"/>
              <a:t>Perceiving the Environment</a:t>
            </a:r>
          </a:p>
          <a:p>
            <a:pPr marL="457200" lvl="2" indent="0">
              <a:buNone/>
              <a:defRPr/>
            </a:pPr>
            <a:r>
              <a:rPr lang="en-GB" altLang="en-US" dirty="0"/>
              <a:t>Ability to sense surroundings through vision, sound, or sensors. (Example: A self-driving car detecting traffic signals.)</a:t>
            </a:r>
          </a:p>
          <a:p>
            <a:pPr marL="233363" lvl="1" indent="-233363">
              <a:defRPr/>
            </a:pPr>
            <a:r>
              <a:rPr lang="en-GB" altLang="en-US" b="1" dirty="0"/>
              <a:t>Acting in Complex Environments</a:t>
            </a:r>
          </a:p>
          <a:p>
            <a:pPr marL="457200" lvl="2" indent="0">
              <a:buNone/>
              <a:defRPr/>
            </a:pPr>
            <a:r>
              <a:rPr lang="en-GB" altLang="en-US" dirty="0"/>
              <a:t>Making smart decisions even in uncertain or changing situations. (Example: A drone navigating through obstacles. AI driving cars)</a:t>
            </a:r>
          </a:p>
          <a:p>
            <a:pPr marL="233363" lvl="1" indent="-233363">
              <a:defRPr/>
            </a:pPr>
            <a:r>
              <a:rPr lang="en-GB" altLang="en-US" b="1" dirty="0"/>
              <a:t>Learning from Experience</a:t>
            </a:r>
          </a:p>
          <a:p>
            <a:pPr marL="457200" lvl="2" indent="0">
              <a:buNone/>
              <a:defRPr/>
            </a:pPr>
            <a:r>
              <a:rPr lang="en-GB" altLang="en-US" dirty="0"/>
              <a:t>Improving performance over time by remembering past outcomes. (Example: A spam filter that gets better the more emails it sees.)</a:t>
            </a:r>
          </a:p>
          <a:p>
            <a:pPr marL="233363" lvl="1" indent="-233363">
              <a:defRPr/>
            </a:pPr>
            <a:r>
              <a:rPr lang="en-GB" altLang="en-US" b="1" dirty="0"/>
              <a:t>Reasoning to Solve Problems</a:t>
            </a:r>
          </a:p>
          <a:p>
            <a:pPr marL="457200" lvl="2" indent="0">
              <a:buNone/>
              <a:defRPr/>
            </a:pPr>
            <a:r>
              <a:rPr lang="en-GB" altLang="en-US" dirty="0"/>
              <a:t>Using logic to find solutions and uncover hidden patterns. (Example: Medical AI diagnosing diseases from symptoms.)</a:t>
            </a:r>
          </a:p>
          <a:p>
            <a:pPr marL="233363" lvl="1" indent="-233363">
              <a:defRPr/>
            </a:pPr>
            <a:r>
              <a:rPr lang="en-GB" altLang="en-US" b="1" dirty="0"/>
              <a:t>Communicating with Others</a:t>
            </a:r>
          </a:p>
          <a:p>
            <a:pPr marL="457200" lvl="2" indent="0">
              <a:buNone/>
              <a:defRPr/>
            </a:pPr>
            <a:r>
              <a:rPr lang="en-GB" altLang="en-US" dirty="0"/>
              <a:t>Understanding and responding in human language. (Example: Chatbots or voice assistants like Siri and Alexa.)</a:t>
            </a:r>
          </a:p>
          <a:p>
            <a:pPr marL="233363" lvl="1" indent="-233363">
              <a:defRPr/>
            </a:pPr>
            <a:r>
              <a:rPr lang="en-GB" altLang="en-US" b="1" dirty="0"/>
              <a:t>Expressiveness &amp; Curiosity</a:t>
            </a:r>
          </a:p>
          <a:p>
            <a:pPr marL="457200" lvl="2" indent="0">
              <a:buNone/>
              <a:defRPr/>
            </a:pPr>
            <a:r>
              <a:rPr lang="en-GB" altLang="en-US" dirty="0"/>
              <a:t>Showing creativity and exploring new possibilities. (Example: AI suggesting new music or designs based on your taste.)</a:t>
            </a: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C4D2-2EBE-1A75-AA5E-B9A14F960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3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E1A9-6530-3820-45D2-D3A70D0E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of making machines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F4F1-8A7A-6B58-3FCB-C9C572746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D90D2-0C08-AD4F-25AC-B50711C1B788}"/>
              </a:ext>
            </a:extLst>
          </p:cNvPr>
          <p:cNvSpPr txBox="1"/>
          <p:nvPr/>
        </p:nvSpPr>
        <p:spPr>
          <a:xfrm>
            <a:off x="2936898" y="1631522"/>
            <a:ext cx="613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pPr algn="ctr"/>
            <a:r>
              <a:rPr lang="en-US" dirty="0"/>
              <a:t>The science of making machines that: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6E394-A26D-F962-6260-5749DF2A5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6" t="758"/>
          <a:stretch/>
        </p:blipFill>
        <p:spPr>
          <a:xfrm>
            <a:off x="2925599" y="2040578"/>
            <a:ext cx="3012865" cy="2275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5B1D9-350E-EA42-50D5-DA20EDE1B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4" b="7292"/>
          <a:stretch/>
        </p:blipFill>
        <p:spPr>
          <a:xfrm>
            <a:off x="2905051" y="4294326"/>
            <a:ext cx="3096953" cy="2188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6DFB8-0CD5-5A28-0868-C765FDACF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9" r="50000" b="1"/>
          <a:stretch/>
        </p:blipFill>
        <p:spPr>
          <a:xfrm>
            <a:off x="5911388" y="2040579"/>
            <a:ext cx="3012865" cy="2314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70D6F-657F-65B2-E23F-34B3A1D567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883"/>
          <a:stretch/>
        </p:blipFill>
        <p:spPr>
          <a:xfrm>
            <a:off x="5901114" y="4285014"/>
            <a:ext cx="3012865" cy="2207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CC313-4072-1245-49F0-5A43BDA2123F}"/>
              </a:ext>
            </a:extLst>
          </p:cNvPr>
          <p:cNvSpPr txBox="1"/>
          <p:nvPr/>
        </p:nvSpPr>
        <p:spPr>
          <a:xfrm>
            <a:off x="349320" y="3020603"/>
            <a:ext cx="258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 like Humans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A2B92-3133-5202-069B-91FFEBFC27DC}"/>
              </a:ext>
            </a:extLst>
          </p:cNvPr>
          <p:cNvSpPr txBox="1"/>
          <p:nvPr/>
        </p:nvSpPr>
        <p:spPr>
          <a:xfrm>
            <a:off x="531845" y="4991529"/>
            <a:ext cx="230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 like Humans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F2F4F-A6F8-FA15-E532-10317942BD66}"/>
              </a:ext>
            </a:extLst>
          </p:cNvPr>
          <p:cNvSpPr txBox="1"/>
          <p:nvPr/>
        </p:nvSpPr>
        <p:spPr>
          <a:xfrm>
            <a:off x="9088438" y="3018893"/>
            <a:ext cx="30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Think Rationally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26F7B-F8E4-5BD5-545C-7C8FE0AEB161}"/>
              </a:ext>
            </a:extLst>
          </p:cNvPr>
          <p:cNvSpPr txBox="1"/>
          <p:nvPr/>
        </p:nvSpPr>
        <p:spPr>
          <a:xfrm>
            <a:off x="9097002" y="5000093"/>
            <a:ext cx="305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 Rationally</a:t>
            </a:r>
          </a:p>
        </p:txBody>
      </p:sp>
    </p:spTree>
    <p:extLst>
      <p:ext uri="{BB962C8B-B14F-4D97-AF65-F5344CB8AC3E}">
        <p14:creationId xmlns:p14="http://schemas.microsoft.com/office/powerpoint/2010/main" val="191149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1382B-F1D0-4E1C-8D2D-8F4EB527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765">
              <a:spcBef>
                <a:spcPts val="750"/>
              </a:spcBef>
            </a:pPr>
            <a:r>
              <a:rPr lang="en-US" dirty="0">
                <a:cs typeface="Arial" charset="0"/>
              </a:rPr>
              <a:t>We’ll use the term </a:t>
            </a:r>
            <a:r>
              <a:rPr lang="en-US" b="1" dirty="0">
                <a:cs typeface="Arial" charset="0"/>
              </a:rPr>
              <a:t>rational</a:t>
            </a:r>
            <a:r>
              <a:rPr lang="en-US" dirty="0">
                <a:cs typeface="Arial" charset="0"/>
              </a:rPr>
              <a:t> in a very specific, technical way:</a:t>
            </a:r>
          </a:p>
          <a:p>
            <a:pPr marL="29765">
              <a:spcBef>
                <a:spcPts val="750"/>
              </a:spcBef>
            </a:pPr>
            <a:endParaRPr lang="en-US" dirty="0">
              <a:cs typeface="Arial" charset="0"/>
            </a:endParaRPr>
          </a:p>
          <a:p>
            <a:pPr marL="29765">
              <a:spcBef>
                <a:spcPts val="750"/>
              </a:spcBef>
            </a:pPr>
            <a:r>
              <a:rPr lang="en-US" dirty="0">
                <a:cs typeface="Arial" charset="0"/>
              </a:rPr>
              <a:t>Rational: maximally achieving pre-defined goals</a:t>
            </a:r>
            <a:endParaRPr lang="en-US" i="1" dirty="0">
              <a:cs typeface="Arial" charset="0"/>
            </a:endParaRPr>
          </a:p>
          <a:p>
            <a:pPr marL="29765">
              <a:spcBef>
                <a:spcPts val="750"/>
              </a:spcBef>
            </a:pPr>
            <a:endParaRPr lang="en-US" dirty="0">
              <a:cs typeface="Arial" charset="0"/>
            </a:endParaRPr>
          </a:p>
          <a:p>
            <a:pPr marL="0" indent="0">
              <a:spcBef>
                <a:spcPts val="750"/>
              </a:spcBef>
              <a:buNone/>
            </a:pPr>
            <a:r>
              <a:rPr lang="en-US" b="1" dirty="0">
                <a:highlight>
                  <a:srgbClr val="FFFF00"/>
                </a:highlight>
                <a:cs typeface="Arial" charset="0"/>
              </a:rPr>
              <a:t>Rationality</a:t>
            </a:r>
            <a:r>
              <a:rPr lang="en-US" b="1" dirty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only concerns what decisions are made (not the thought process behind them)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1C9503-7A4A-6324-7B5E-0DE0576B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Rational Decisions</a:t>
            </a:r>
            <a:r>
              <a:rPr lang="en-US" dirty="0">
                <a:latin typeface="Calibri" pitchFamily="34" charset="0"/>
                <a:cs typeface="Arial" charset="0"/>
              </a:rPr>
              <a:t>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39DD9E-8496-04C4-03C9-B6E18F6BB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9015E-2947-4DB2-8331-732CD7F79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altLang="en-US" sz="3000" b="1" dirty="0"/>
              <a:t>Understanding the Brain</a:t>
            </a:r>
          </a:p>
          <a:p>
            <a:pPr marL="457200" lvl="1" indent="0">
              <a:buNone/>
              <a:defRPr/>
            </a:pPr>
            <a:r>
              <a:rPr lang="en-GB" altLang="en-US" sz="2600" dirty="0"/>
              <a:t>To build machines </a:t>
            </a:r>
            <a:r>
              <a:rPr lang="en-GB" altLang="en-US" sz="2600" u="sng" dirty="0"/>
              <a:t>that think like humans</a:t>
            </a:r>
            <a:r>
              <a:rPr lang="en-GB" altLang="en-US" sz="2600" dirty="0"/>
              <a:t>, we must study how the brain works and processes information.</a:t>
            </a:r>
          </a:p>
          <a:p>
            <a:pPr>
              <a:defRPr/>
            </a:pPr>
            <a:r>
              <a:rPr lang="en-GB" altLang="en-US" sz="3000" b="1" dirty="0"/>
              <a:t>Part of Cognitive Science</a:t>
            </a:r>
          </a:p>
          <a:p>
            <a:pPr marL="457200" lvl="1" indent="0">
              <a:buNone/>
              <a:defRPr/>
            </a:pPr>
            <a:r>
              <a:rPr lang="en-GB" altLang="en-US" sz="2600" dirty="0"/>
              <a:t>This approach is linked to cognitive science, which explores how humans think, learn, and remember.</a:t>
            </a:r>
          </a:p>
          <a:p>
            <a:pPr>
              <a:defRPr/>
            </a:pPr>
            <a:r>
              <a:rPr lang="en-GB" altLang="en-US" sz="3000" b="1" dirty="0"/>
              <a:t>Neural Networks</a:t>
            </a:r>
          </a:p>
          <a:p>
            <a:pPr marL="457200" lvl="1" indent="0">
              <a:buNone/>
              <a:defRPr/>
            </a:pPr>
            <a:r>
              <a:rPr lang="en-GB" altLang="en-US" sz="2600" dirty="0"/>
              <a:t>AI uses neural networks, computing models inspired by the brain’s neurons, to process information and make decisions.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9B4DF9-3D2D-1716-2389-4312DF1B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Systems that think like humans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8DC74-F14F-6DA8-0F8A-9EE673C12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3893-A3C4-4B70-9F1C-AD5899EF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Human-like </a:t>
            </a:r>
            <a:r>
              <a:rPr lang="en-GB" b="1" dirty="0" err="1"/>
              <a:t>Behavior</a:t>
            </a:r>
            <a:r>
              <a:rPr lang="en-GB" dirty="0"/>
              <a:t>: AI systems are designed to act in ways that resemble human actions.</a:t>
            </a:r>
          </a:p>
          <a:p>
            <a:endParaRPr lang="en-GB" dirty="0"/>
          </a:p>
          <a:p>
            <a:r>
              <a:rPr lang="en-GB" b="1" dirty="0"/>
              <a:t>Learning by Observation</a:t>
            </a:r>
            <a:r>
              <a:rPr lang="en-GB" dirty="0"/>
              <a:t>: Such systems learn how to behave by observing people and their actions.</a:t>
            </a:r>
          </a:p>
          <a:p>
            <a:endParaRPr lang="en-GB" b="1" dirty="0"/>
          </a:p>
          <a:p>
            <a:r>
              <a:rPr lang="en-GB" b="1" dirty="0"/>
              <a:t>Example: The Turing Test</a:t>
            </a:r>
            <a:r>
              <a:rPr lang="en-GB" dirty="0"/>
              <a:t>: A system passes the </a:t>
            </a:r>
            <a:r>
              <a:rPr lang="en-GB" b="1" dirty="0">
                <a:highlight>
                  <a:srgbClr val="FFFF00"/>
                </a:highlight>
              </a:rPr>
              <a:t>Turing Test </a:t>
            </a:r>
            <a:r>
              <a:rPr lang="en-GB" dirty="0"/>
              <a:t>if humans cannot tell whether they are interacting with a machine or a person.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B849B8-FD42-005D-033B-0C853721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Systems that Act Like Humans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3DE980-8C72-3961-516E-4CFC44E7D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8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514FE-972E-4B7C-B103-9D1C776DB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GB" b="1" dirty="0"/>
              <a:t>Logic-Based Thinking</a:t>
            </a:r>
          </a:p>
          <a:p>
            <a:pPr marL="457200" lvl="1" indent="0" algn="l">
              <a:spcBef>
                <a:spcPts val="0"/>
              </a:spcBef>
              <a:buNone/>
            </a:pPr>
            <a:r>
              <a:rPr lang="en-GB" dirty="0"/>
              <a:t>These systems use </a:t>
            </a:r>
            <a:r>
              <a:rPr lang="en-GB" b="1" dirty="0"/>
              <a:t>logic and reasoning</a:t>
            </a:r>
            <a:r>
              <a:rPr lang="en-GB" dirty="0"/>
              <a:t> instead of human judgment to decide correctness.</a:t>
            </a:r>
            <a:endParaRPr lang="en-GB" b="1" dirty="0"/>
          </a:p>
          <a:p>
            <a:pPr algn="l">
              <a:spcBef>
                <a:spcPts val="0"/>
              </a:spcBef>
            </a:pPr>
            <a:r>
              <a:rPr lang="en-GB" b="1" dirty="0"/>
              <a:t>Use of Logic Formulas</a:t>
            </a:r>
          </a:p>
          <a:p>
            <a:pPr marL="457200" lvl="1" indent="0" algn="l">
              <a:spcBef>
                <a:spcPts val="0"/>
              </a:spcBef>
              <a:buNone/>
            </a:pPr>
            <a:r>
              <a:rPr lang="en-GB" dirty="0"/>
              <a:t>Outcomes are derived using rules, formulas, and logical theories.</a:t>
            </a:r>
            <a:endParaRPr lang="en-GB" b="1" dirty="0"/>
          </a:p>
          <a:p>
            <a:endParaRPr lang="en-US" altLang="en-US" sz="1600" u="sng" dirty="0"/>
          </a:p>
          <a:p>
            <a:r>
              <a:rPr lang="en-US" altLang="en-US" sz="3000" u="sng" dirty="0"/>
              <a:t>Rational behavior means doing right thing.</a:t>
            </a:r>
            <a:endParaRPr lang="en-US" altLang="en-US" sz="2600" u="sng" dirty="0"/>
          </a:p>
          <a:p>
            <a:endParaRPr lang="en-US" altLang="en-US" sz="1800" dirty="0"/>
          </a:p>
          <a:p>
            <a:r>
              <a:rPr lang="en-US" altLang="en-US" sz="3000" dirty="0"/>
              <a:t>Goal is to develop systems that are rational and sufficient</a:t>
            </a:r>
            <a:endParaRPr lang="en-GB" b="1" dirty="0"/>
          </a:p>
          <a:p>
            <a:pPr algn="l">
              <a:spcBef>
                <a:spcPts val="0"/>
              </a:spcBef>
            </a:pPr>
            <a:endParaRPr lang="en-GB" sz="1800" b="1" dirty="0"/>
          </a:p>
          <a:p>
            <a:pPr algn="l">
              <a:spcBef>
                <a:spcPts val="0"/>
              </a:spcBef>
            </a:pPr>
            <a:r>
              <a:rPr lang="en-GB" b="1" dirty="0"/>
              <a:t>Example</a:t>
            </a:r>
            <a:endParaRPr lang="en-GB" dirty="0"/>
          </a:p>
          <a:p>
            <a:pPr lvl="1" algn="l">
              <a:spcBef>
                <a:spcPts val="0"/>
              </a:spcBef>
            </a:pPr>
            <a:r>
              <a:rPr lang="en-GB" dirty="0"/>
              <a:t>Statement 1: </a:t>
            </a:r>
            <a:r>
              <a:rPr lang="en-GB" i="1" dirty="0"/>
              <a:t>John is a human</a:t>
            </a:r>
            <a:endParaRPr lang="en-GB" dirty="0"/>
          </a:p>
          <a:p>
            <a:pPr lvl="1" algn="l">
              <a:spcBef>
                <a:spcPts val="0"/>
              </a:spcBef>
            </a:pPr>
            <a:r>
              <a:rPr lang="en-GB" dirty="0"/>
              <a:t>Statement 2: </a:t>
            </a:r>
            <a:r>
              <a:rPr lang="en-GB" i="1" dirty="0"/>
              <a:t>All humans are mortal</a:t>
            </a:r>
            <a:endParaRPr lang="en-GB" dirty="0"/>
          </a:p>
          <a:p>
            <a:pPr lvl="1" algn="l">
              <a:spcBef>
                <a:spcPts val="0"/>
              </a:spcBef>
            </a:pPr>
            <a:r>
              <a:rPr lang="en-GB" dirty="0"/>
              <a:t>Conclusion: </a:t>
            </a:r>
            <a:r>
              <a:rPr lang="en-GB" i="1" dirty="0"/>
              <a:t>John is mortal</a:t>
            </a:r>
            <a:endParaRPr lang="en-GB" dirty="0"/>
          </a:p>
          <a:p>
            <a:pPr marL="0" indent="0" algn="l">
              <a:spcBef>
                <a:spcPts val="0"/>
              </a:spcBef>
              <a:buNone/>
            </a:pPr>
            <a:endParaRPr lang="en-GB" dirty="0"/>
          </a:p>
          <a:p>
            <a:pPr marL="0" indent="0" algn="l">
              <a:spcBef>
                <a:spcPts val="0"/>
              </a:spcBef>
              <a:buNone/>
            </a:pPr>
            <a:r>
              <a:rPr lang="en-GB" dirty="0">
                <a:highlight>
                  <a:srgbClr val="00FFFF"/>
                </a:highlight>
              </a:rPr>
              <a:t>Rational thinking ensures decisions are </a:t>
            </a:r>
            <a:r>
              <a:rPr lang="en-GB" b="1" dirty="0">
                <a:highlight>
                  <a:srgbClr val="00FFFF"/>
                </a:highlight>
              </a:rPr>
              <a:t>consistent, explainable, and correct</a:t>
            </a:r>
            <a:r>
              <a:rPr lang="en-GB" dirty="0">
                <a:highlight>
                  <a:srgbClr val="00FFFF"/>
                </a:highlight>
              </a:rPr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CB4359-7BE4-97FD-4BBF-161BF456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Systems that think rationally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D301C7-E2D6-622C-FE0C-AE3A84632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68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25B9-BE32-4D5D-B452-A4FA2635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Brain?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B32DC-70C1-4617-94D2-748D9993F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</a:pPr>
            <a:r>
              <a:rPr lang="en-US" dirty="0"/>
              <a:t>Brains (human minds) are very good at making rational decisions, but not perfect.</a:t>
            </a:r>
          </a:p>
          <a:p>
            <a:pPr algn="just">
              <a:buClr>
                <a:schemeClr val="tx1"/>
              </a:buClr>
            </a:pPr>
            <a:r>
              <a:rPr lang="en-US" dirty="0"/>
              <a:t>Brains aren’t as modular as software, so hard to reverse engineer!</a:t>
            </a:r>
          </a:p>
          <a:p>
            <a:pPr algn="just">
              <a:buClr>
                <a:schemeClr val="tx1"/>
              </a:buClr>
            </a:pPr>
            <a:endParaRPr lang="en-US" dirty="0"/>
          </a:p>
          <a:p>
            <a:pPr algn="just">
              <a:buClr>
                <a:schemeClr val="tx1"/>
              </a:buClr>
            </a:pPr>
            <a:r>
              <a:rPr lang="en-US" dirty="0"/>
              <a:t>Lessons learned from the brain: memory and simulation are key to decision making.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F2603-49C5-4573-A358-F69BE212A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2" descr="http://upload.wikimedia.org/wikipedia/commons/thumb/1/1a/Gray728.svg/1000px-Gray728.svg.png">
            <a:extLst>
              <a:ext uri="{FF2B5EF4-FFF2-40B4-BE49-F238E27FC236}">
                <a16:creationId xmlns:a16="http://schemas.microsoft.com/office/drawing/2014/main" id="{54580304-7507-4286-9DC7-570BDF43E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5719" y="3643579"/>
            <a:ext cx="3584104" cy="2559050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987F42B-FDBF-4A41-BFE6-E15384154947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9" t="8910" r="15162" b="18405"/>
          <a:stretch/>
        </p:blipFill>
        <p:spPr bwMode="auto">
          <a:xfrm flipH="1">
            <a:off x="1780309" y="3576904"/>
            <a:ext cx="3462868" cy="2559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65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C066-B27D-AA38-885C-2397EF3E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D9A2-03FB-796F-DEE1-8BF6927A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en-US" sz="2400" dirty="0"/>
              <a:t>John McCarthy, who invented the term Artificial Intelligence in </a:t>
            </a:r>
            <a:r>
              <a:rPr lang="en-US" altLang="en-US" sz="2400" b="1" u="sng" dirty="0">
                <a:highlight>
                  <a:srgbClr val="FFFF00"/>
                </a:highlight>
              </a:rPr>
              <a:t>1956</a:t>
            </a:r>
            <a:r>
              <a:rPr lang="en-US" altLang="en-US" sz="2400" dirty="0"/>
              <a:t>, defines it as </a:t>
            </a:r>
          </a:p>
          <a:p>
            <a:pPr marL="0" indent="0" algn="ctr">
              <a:buNone/>
              <a:defRPr/>
            </a:pP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  <a:highlight>
                  <a:srgbClr val="00FFFF"/>
                </a:highlight>
              </a:rPr>
              <a:t>“The science and engineering of making intelligent machines”, especially intelligent computer programs.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r>
              <a:rPr lang="en-US" altLang="en-US" sz="2400" dirty="0"/>
              <a:t>AI is the study and design of </a:t>
            </a:r>
            <a:r>
              <a:rPr lang="en-US" altLang="en-US" sz="2400" b="1" i="1" dirty="0">
                <a:solidFill>
                  <a:srgbClr val="C00000"/>
                </a:solidFill>
              </a:rPr>
              <a:t>Intelligent Agents</a:t>
            </a:r>
            <a:r>
              <a:rPr lang="en-US" altLang="en-US" sz="2400" dirty="0"/>
              <a:t>, where an intelligent agent is a system that perceives its environment and take actions that maximize its chances of success.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AI is concerned with the design of </a:t>
            </a:r>
            <a:r>
              <a:rPr lang="en-US" altLang="en-US" sz="2400" b="1" i="1" dirty="0">
                <a:solidFill>
                  <a:srgbClr val="C00000"/>
                </a:solidFill>
                <a:highlight>
                  <a:srgbClr val="00FFFF"/>
                </a:highlight>
              </a:rPr>
              <a:t>intelligence</a:t>
            </a:r>
            <a:r>
              <a:rPr lang="en-US" altLang="en-US" sz="2400" b="1" i="1" dirty="0">
                <a:solidFill>
                  <a:srgbClr val="C00000"/>
                </a:solidFill>
              </a:rPr>
              <a:t> </a:t>
            </a:r>
            <a:r>
              <a:rPr lang="en-US" altLang="en-US" sz="2400" dirty="0"/>
              <a:t>in an </a:t>
            </a:r>
            <a:r>
              <a:rPr lang="en-US" altLang="en-US" sz="2400" b="1" i="1" dirty="0">
                <a:solidFill>
                  <a:srgbClr val="C00000"/>
                </a:solidFill>
                <a:highlight>
                  <a:srgbClr val="00FFFF"/>
                </a:highlight>
              </a:rPr>
              <a:t>artificial </a:t>
            </a:r>
            <a:r>
              <a:rPr lang="en-US" altLang="en-US" sz="2400" dirty="0">
                <a:highlight>
                  <a:srgbClr val="00FFFF"/>
                </a:highlight>
              </a:rPr>
              <a:t>device</a:t>
            </a:r>
            <a:r>
              <a:rPr lang="en-US" altLang="en-US" sz="2400" dirty="0"/>
              <a:t>.</a:t>
            </a:r>
          </a:p>
          <a:p>
            <a:pPr>
              <a:defRPr/>
            </a:pPr>
            <a:r>
              <a:rPr lang="en-US" altLang="en-US" sz="2400" dirty="0"/>
              <a:t>There are two ideas in the definition.</a:t>
            </a:r>
          </a:p>
          <a:p>
            <a:pPr lvl="1">
              <a:defRPr/>
            </a:pPr>
            <a:r>
              <a:rPr lang="en-US" altLang="en-US" b="1" dirty="0"/>
              <a:t>Intelligence 	</a:t>
            </a:r>
          </a:p>
          <a:p>
            <a:pPr lvl="1">
              <a:defRPr/>
            </a:pPr>
            <a:r>
              <a:rPr lang="en-US" altLang="en-US" b="1" dirty="0"/>
              <a:t>Artificial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9F48D-8FC8-EA4C-9F18-AB41CC3B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z="1800" b="1" smtClean="0"/>
              <a:pPr/>
              <a:t>2</a:t>
            </a:fld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572776502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9A605-67A4-89A4-3080-92C48E9F9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216" y="2296634"/>
            <a:ext cx="10259568" cy="1305404"/>
          </a:xfrm>
        </p:spPr>
        <p:txBody>
          <a:bodyPr/>
          <a:lstStyle/>
          <a:p>
            <a:r>
              <a:rPr lang="en-US" altLang="en-US" dirty="0"/>
              <a:t>Classification to 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3CE88-AFCF-A5C9-5FBA-6A3C475035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0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C201-7CCD-44EE-8F09-2DA123C9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 Classification to AI (</a:t>
            </a:r>
            <a:r>
              <a:rPr lang="en-US" altLang="en-US" dirty="0">
                <a:solidFill>
                  <a:srgbClr val="EE0000"/>
                </a:solidFill>
              </a:rPr>
              <a:t>Capability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5F053-3678-49FA-B1C5-1C391078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800" u="sng" dirty="0">
                <a:highlight>
                  <a:srgbClr val="00FFFF"/>
                </a:highlight>
              </a:rPr>
              <a:t>Types by Capability</a:t>
            </a:r>
            <a:endParaRPr lang="en-US" altLang="en-US" sz="2600" u="sng" dirty="0">
              <a:highlight>
                <a:srgbClr val="00FFFF"/>
              </a:highlight>
            </a:endParaRPr>
          </a:p>
          <a:p>
            <a:pPr marL="0" indent="0">
              <a:buNone/>
            </a:pPr>
            <a:endParaRPr lang="en-US" sz="1600" dirty="0"/>
          </a:p>
          <a:p>
            <a:pPr marL="285750" indent="-514350">
              <a:buFont typeface="+mj-lt"/>
              <a:buAutoNum type="arabicPeriod"/>
            </a:pPr>
            <a:r>
              <a:rPr lang="en-US" b="1" dirty="0"/>
              <a:t>Narrow AI (Weak AI)</a:t>
            </a:r>
          </a:p>
          <a:p>
            <a:pPr marL="228600" lvl="1" indent="0">
              <a:buNone/>
            </a:pPr>
            <a:r>
              <a:rPr lang="en-US" dirty="0"/>
              <a:t>Specialized in one task. Example: Siri, Google Translate.</a:t>
            </a:r>
          </a:p>
          <a:p>
            <a:pPr marL="228600" lvl="1" indent="0">
              <a:buNone/>
            </a:pPr>
            <a:endParaRPr lang="en-US" sz="1800" dirty="0"/>
          </a:p>
          <a:p>
            <a:pPr marL="285750" indent="-514350">
              <a:buFont typeface="+mj-lt"/>
              <a:buAutoNum type="arabicPeriod"/>
            </a:pPr>
            <a:r>
              <a:rPr lang="en-US" b="1" dirty="0"/>
              <a:t>General AI (Strong AI)</a:t>
            </a:r>
          </a:p>
          <a:p>
            <a:pPr marL="228600" lvl="1" indent="0">
              <a:buNone/>
            </a:pPr>
            <a:r>
              <a:rPr lang="en-US" dirty="0"/>
              <a:t>Can perform any intellectual task like a human. </a:t>
            </a:r>
            <a:r>
              <a:rPr lang="en-US" u="sng" dirty="0"/>
              <a:t>Still theoretical, not yet achieved</a:t>
            </a:r>
            <a:r>
              <a:rPr lang="en-US" dirty="0"/>
              <a:t>.</a:t>
            </a:r>
          </a:p>
          <a:p>
            <a:pPr marL="228600" lvl="1" indent="0">
              <a:buNone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Evolutionary AI</a:t>
            </a:r>
          </a:p>
          <a:p>
            <a:pPr marL="228600" lvl="1" indent="0">
              <a:buNone/>
            </a:pPr>
            <a:r>
              <a:rPr lang="en-GB" dirty="0"/>
              <a:t>Evolutionary AI is a type of Artificial Intelligence inspired by biological evolution (Darwin’s theory of natural selection).</a:t>
            </a:r>
          </a:p>
          <a:p>
            <a:pPr marL="228600" lvl="1" indent="0">
              <a:buNone/>
            </a:pPr>
            <a:endParaRPr lang="en-US" sz="1400" dirty="0"/>
          </a:p>
          <a:p>
            <a:pPr marL="285750" indent="-514350">
              <a:buFont typeface="+mj-lt"/>
              <a:buAutoNum type="arabicPeriod"/>
            </a:pPr>
            <a:r>
              <a:rPr lang="en-US" b="1" dirty="0"/>
              <a:t>Super AI </a:t>
            </a:r>
          </a:p>
          <a:p>
            <a:pPr marL="228600" lvl="1" indent="0">
              <a:buNone/>
            </a:pPr>
            <a:r>
              <a:rPr lang="en-US" dirty="0"/>
              <a:t>Future concept: AI surpassing human intelligence. Could outperform humans in every aspect.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9EDED-C4D9-94B3-729B-A953F5F2C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54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0B0C-320C-4E43-85E2-F37859BA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Narrow Intelligence Artificial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E4D5E-003F-9D6C-8C38-05E122AAA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2BD2-61F5-479E-B7F6-7A12EFB46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Weak AI or Narrow AI, refers to AI systems that are designed and trained to perform a specific task or a limited range of tasks.</a:t>
            </a:r>
          </a:p>
          <a:p>
            <a:r>
              <a:rPr lang="en-GB" u="sng" dirty="0"/>
              <a:t>These systems simulate intelligence but do not truly understand or think like humans.</a:t>
            </a:r>
          </a:p>
          <a:p>
            <a:r>
              <a:rPr lang="en-GB" dirty="0"/>
              <a:t>Weak AI can analyse data, make decisions, and respond intelligently, </a:t>
            </a:r>
            <a:r>
              <a:rPr lang="en-GB" u="sng" dirty="0"/>
              <a:t>but only within the scope of its programming or training</a:t>
            </a:r>
            <a:r>
              <a:rPr lang="en-GB" dirty="0"/>
              <a:t>.</a:t>
            </a:r>
          </a:p>
          <a:p>
            <a:r>
              <a:rPr lang="en-GB" dirty="0"/>
              <a:t>It </a:t>
            </a:r>
            <a:r>
              <a:rPr lang="en-GB" u="sng" dirty="0"/>
              <a:t>does not possess</a:t>
            </a:r>
            <a:r>
              <a:rPr lang="en-GB" dirty="0"/>
              <a:t> self-awareness, emotions, or general reasoning ability, it simply follows algorithms to achieve a goal.</a:t>
            </a:r>
          </a:p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Example</a:t>
            </a:r>
          </a:p>
          <a:p>
            <a:r>
              <a:rPr lang="en-GB" dirty="0"/>
              <a:t>Alexa can talk and play music, but it cannot understand human feelings or think on its own.</a:t>
            </a:r>
          </a:p>
          <a:p>
            <a:r>
              <a:rPr lang="en-GB" dirty="0"/>
              <a:t>Google Translate can convert text between languages but doesn’t truly understand the meaning or emotion behind the words.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38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E9C-5264-4C53-A9A6-7D8AAD6C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Narrow Intelligence Artificial</a:t>
            </a:r>
            <a:endParaRPr lang="en-US" dirty="0"/>
          </a:p>
        </p:txBody>
      </p:sp>
      <p:pic>
        <p:nvPicPr>
          <p:cNvPr id="1028" name="Picture 4" descr="Image result for facial recognition in phones">
            <a:extLst>
              <a:ext uri="{FF2B5EF4-FFF2-40B4-BE49-F238E27FC236}">
                <a16:creationId xmlns:a16="http://schemas.microsoft.com/office/drawing/2014/main" id="{55539289-3C64-4F1F-A108-1975CED84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18" y="1465696"/>
            <a:ext cx="3536451" cy="192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oogle Alexa">
            <a:extLst>
              <a:ext uri="{FF2B5EF4-FFF2-40B4-BE49-F238E27FC236}">
                <a16:creationId xmlns:a16="http://schemas.microsoft.com/office/drawing/2014/main" id="{AF6E0F2C-2B90-4E2F-9D31-EE11952C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17" y="1465696"/>
            <a:ext cx="3625613" cy="190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uto pilot in tesla">
            <a:extLst>
              <a:ext uri="{FF2B5EF4-FFF2-40B4-BE49-F238E27FC236}">
                <a16:creationId xmlns:a16="http://schemas.microsoft.com/office/drawing/2014/main" id="{1823457B-7A5B-4C77-AFF6-B39E779A5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52" y="3792718"/>
            <a:ext cx="4055962" cy="228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humanoid sophia">
            <a:extLst>
              <a:ext uri="{FF2B5EF4-FFF2-40B4-BE49-F238E27FC236}">
                <a16:creationId xmlns:a16="http://schemas.microsoft.com/office/drawing/2014/main" id="{69A77EFA-043B-4F4B-8682-15EE7EB17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03" y="1465696"/>
            <a:ext cx="3262580" cy="192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oogle maps">
            <a:extLst>
              <a:ext uri="{FF2B5EF4-FFF2-40B4-BE49-F238E27FC236}">
                <a16:creationId xmlns:a16="http://schemas.microsoft.com/office/drawing/2014/main" id="{0B474022-4F93-417B-B700-66C27BE7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446" y="3781762"/>
            <a:ext cx="3756917" cy="219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62676-534A-6935-25F0-1D542D0E4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74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B2B7-1FFB-4A36-8FBB-C1A00CF8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Strong AI or Artificial General Intelligence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244DD-9888-4650-BF6D-ED1E010E6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Strong AI, or General AI (AGI – Artificial General Intelligence), refers to a system that can understand, learn, and apply intelligence across a wide range of tasks, just like a human being.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 aims to </a:t>
            </a:r>
            <a:r>
              <a:rPr lang="en-GB" b="1" u="sng" dirty="0"/>
              <a:t>replicate human cognitive abilities</a:t>
            </a:r>
            <a:r>
              <a:rPr lang="en-GB" dirty="0"/>
              <a:t>, including reasoning, problem-solving, learning from experience, perception, and consciousness.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Strong AI system would have self-awareness, independent thinking, and the ability to make decisions in unfamiliar situations without human guidance.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41AB5-6BAA-44B2-11F8-707CF7402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22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74D9-9164-A199-6172-FA0733F2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Strong AI or Artificial General Intelligence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6240F-E2E9-C235-1F68-57832872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Key Characteristics</a:t>
            </a:r>
          </a:p>
          <a:p>
            <a:r>
              <a:rPr lang="en-GB" dirty="0"/>
              <a:t>Performs </a:t>
            </a:r>
            <a:r>
              <a:rPr lang="en-GB" u="sng" dirty="0"/>
              <a:t>any intellectual task </a:t>
            </a:r>
            <a:r>
              <a:rPr lang="en-GB" dirty="0"/>
              <a:t>that a human can.</a:t>
            </a:r>
          </a:p>
          <a:p>
            <a:r>
              <a:rPr lang="en-GB" b="1" dirty="0"/>
              <a:t>Understands context</a:t>
            </a:r>
            <a:r>
              <a:rPr lang="en-GB" dirty="0"/>
              <a:t> and </a:t>
            </a:r>
            <a:r>
              <a:rPr lang="en-GB" b="1" dirty="0"/>
              <a:t>learns autonomously</a:t>
            </a:r>
            <a:r>
              <a:rPr lang="en-GB" dirty="0"/>
              <a:t>.</a:t>
            </a:r>
          </a:p>
          <a:p>
            <a:r>
              <a:rPr lang="en-GB" dirty="0"/>
              <a:t>Possesses </a:t>
            </a:r>
            <a:r>
              <a:rPr lang="en-GB" b="1" dirty="0"/>
              <a:t>consciousness and emotions</a:t>
            </a:r>
            <a:r>
              <a:rPr lang="en-GB" dirty="0"/>
              <a:t> (theoretical).</a:t>
            </a:r>
          </a:p>
          <a:p>
            <a:r>
              <a:rPr lang="en-GB" b="1" dirty="0"/>
              <a:t>Adapts</a:t>
            </a:r>
            <a:r>
              <a:rPr lang="en-GB" dirty="0"/>
              <a:t> to new environments or problems.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Examples (</a:t>
            </a:r>
            <a:r>
              <a:rPr lang="en-GB" b="1" u="sng" dirty="0">
                <a:solidFill>
                  <a:srgbClr val="EE0000"/>
                </a:solidFill>
                <a:highlight>
                  <a:srgbClr val="00FFFF"/>
                </a:highlight>
              </a:rPr>
              <a:t>Theoretical</a:t>
            </a:r>
            <a:r>
              <a:rPr lang="en-GB" b="1" dirty="0">
                <a:highlight>
                  <a:srgbClr val="00FFFF"/>
                </a:highlight>
              </a:rPr>
              <a:t>)</a:t>
            </a:r>
          </a:p>
          <a:p>
            <a:r>
              <a:rPr lang="en-GB" dirty="0"/>
              <a:t>Currently, </a:t>
            </a:r>
            <a:r>
              <a:rPr lang="en-GB" b="1" dirty="0"/>
              <a:t>Strong AI does not exist,</a:t>
            </a:r>
            <a:r>
              <a:rPr lang="en-GB" dirty="0"/>
              <a:t> </a:t>
            </a:r>
            <a:r>
              <a:rPr lang="en-GB" u="sng" dirty="0"/>
              <a:t>it remains a </a:t>
            </a:r>
            <a:r>
              <a:rPr lang="en-GB" b="1" u="sng" dirty="0"/>
              <a:t>research goal</a:t>
            </a:r>
            <a:r>
              <a:rPr lang="en-GB" dirty="0"/>
              <a:t>.</a:t>
            </a:r>
          </a:p>
          <a:p>
            <a:r>
              <a:rPr lang="en-GB" dirty="0"/>
              <a:t>Examples often appear in </a:t>
            </a:r>
            <a:r>
              <a:rPr lang="en-GB" b="1" dirty="0"/>
              <a:t>science fiction</a:t>
            </a:r>
            <a:r>
              <a:rPr lang="en-GB" dirty="0"/>
              <a:t>, such as:</a:t>
            </a:r>
          </a:p>
          <a:p>
            <a:pPr lvl="1"/>
            <a:r>
              <a:rPr lang="en-GB" b="1" dirty="0"/>
              <a:t>VIKI (I, Robot)</a:t>
            </a:r>
            <a:endParaRPr lang="en-GB" dirty="0"/>
          </a:p>
          <a:p>
            <a:pPr lvl="1"/>
            <a:r>
              <a:rPr lang="en-GB" b="1" dirty="0"/>
              <a:t>Jarvis (Iron Man)</a:t>
            </a:r>
            <a:endParaRPr lang="en-GB" dirty="0"/>
          </a:p>
          <a:p>
            <a:pPr lvl="1"/>
            <a:r>
              <a:rPr lang="en-GB" b="1" dirty="0"/>
              <a:t>HAL 9000 (2001: A Space Odyssey)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800EC-5B60-2F2A-FEF9-B9DDFDDDD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B2B7-1FFB-4A36-8FBB-C1A00CF8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Evolutionary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244DD-9888-4650-BF6D-ED1E010E6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11751834" cy="570903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GB" sz="2600" dirty="0"/>
              <a:t>Evolutionary AI is a type of Artificial Intelligence inspired by biological evolution (Darwin’s theory of natural selection).</a:t>
            </a:r>
          </a:p>
          <a:p>
            <a:pPr>
              <a:defRPr/>
            </a:pPr>
            <a:endParaRPr lang="en-GB" sz="2000" dirty="0"/>
          </a:p>
          <a:p>
            <a:pPr>
              <a:defRPr/>
            </a:pPr>
            <a:r>
              <a:rPr lang="en-GB" sz="2600" b="1" dirty="0"/>
              <a:t>How it Works</a:t>
            </a:r>
          </a:p>
          <a:p>
            <a:pPr lvl="1">
              <a:defRPr/>
            </a:pPr>
            <a:r>
              <a:rPr lang="en-GB" sz="2200" dirty="0"/>
              <a:t>Uses genetic algorithms and evolutionary strategies.</a:t>
            </a:r>
          </a:p>
          <a:p>
            <a:pPr lvl="1">
              <a:defRPr/>
            </a:pPr>
            <a:r>
              <a:rPr lang="en-GB" sz="2200" dirty="0"/>
              <a:t>Creates many possible </a:t>
            </a:r>
            <a:r>
              <a:rPr lang="en-GB" sz="2200" dirty="0">
                <a:highlight>
                  <a:srgbClr val="00FFFF"/>
                </a:highlight>
              </a:rPr>
              <a:t>solutions → tests them </a:t>
            </a:r>
            <a:r>
              <a:rPr lang="en-GB" sz="2200" dirty="0"/>
              <a:t>→ </a:t>
            </a:r>
            <a:r>
              <a:rPr lang="en-GB" sz="2200" dirty="0">
                <a:highlight>
                  <a:srgbClr val="00FF00"/>
                </a:highlight>
              </a:rPr>
              <a:t>keeps the “fittest” ones</a:t>
            </a:r>
            <a:r>
              <a:rPr lang="en-GB" sz="2200" dirty="0"/>
              <a:t>.</a:t>
            </a:r>
          </a:p>
          <a:p>
            <a:pPr lvl="1">
              <a:defRPr/>
            </a:pPr>
            <a:r>
              <a:rPr lang="en-GB" sz="2200" dirty="0"/>
              <a:t>Over many generations, the system evolves better and smarter solutions.</a:t>
            </a:r>
          </a:p>
          <a:p>
            <a:pPr>
              <a:defRPr/>
            </a:pPr>
            <a:r>
              <a:rPr lang="en-GB" sz="2600" b="1" dirty="0"/>
              <a:t>Key Features</a:t>
            </a:r>
          </a:p>
          <a:p>
            <a:pPr lvl="1">
              <a:defRPr/>
            </a:pPr>
            <a:r>
              <a:rPr lang="en-GB" sz="2200" dirty="0"/>
              <a:t>Learns through trial and error.</a:t>
            </a:r>
          </a:p>
          <a:p>
            <a:pPr lvl="1">
              <a:defRPr/>
            </a:pPr>
            <a:r>
              <a:rPr lang="en-GB" sz="2200" dirty="0"/>
              <a:t>Improves automatically without step-by-step programming.</a:t>
            </a:r>
          </a:p>
          <a:p>
            <a:pPr lvl="1">
              <a:defRPr/>
            </a:pPr>
            <a:r>
              <a:rPr lang="en-GB" sz="2200" dirty="0"/>
              <a:t>Useful when the problem space is huge and complex.</a:t>
            </a:r>
          </a:p>
          <a:p>
            <a:pPr>
              <a:defRPr/>
            </a:pPr>
            <a:r>
              <a:rPr lang="en-GB" sz="2600" b="1" dirty="0"/>
              <a:t>Examples</a:t>
            </a:r>
          </a:p>
          <a:p>
            <a:pPr lvl="1">
              <a:defRPr/>
            </a:pPr>
            <a:r>
              <a:rPr lang="en-GB" sz="2200" dirty="0"/>
              <a:t>Designing antennas for satellites (NASA used Evolutionary AI).</a:t>
            </a:r>
          </a:p>
          <a:p>
            <a:pPr lvl="1">
              <a:defRPr/>
            </a:pPr>
            <a:r>
              <a:rPr lang="en-GB" sz="2200" dirty="0"/>
              <a:t>Optimizing routes in logistics or delivery systems.</a:t>
            </a:r>
          </a:p>
          <a:p>
            <a:pPr lvl="1">
              <a:defRPr/>
            </a:pPr>
            <a:r>
              <a:rPr lang="en-GB" sz="2200" dirty="0"/>
              <a:t>Evolving game strategies in simulations.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22F42-C7D4-FFFE-4E26-FEADF8896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52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B1F5-68D5-4815-967D-5804910C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Super Intelligence (ASI)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E9C7-8C4B-44F3-830B-040E6AD7F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Artificial Super Intelligence (ASI) refers to a stage where machines </a:t>
            </a:r>
            <a:r>
              <a:rPr lang="en-GB" u="sng" dirty="0"/>
              <a:t>not only match </a:t>
            </a:r>
            <a:r>
              <a:rPr lang="en-GB" dirty="0"/>
              <a:t>but </a:t>
            </a:r>
            <a:r>
              <a:rPr lang="en-GB" b="1" u="sng" dirty="0">
                <a:highlight>
                  <a:srgbClr val="FFFF00"/>
                </a:highlight>
              </a:rPr>
              <a:t>surpass</a:t>
            </a:r>
            <a:r>
              <a:rPr lang="en-GB" dirty="0"/>
              <a:t> human intelligence in every possible aspect like creativity, reasoning, emotional understanding, decision-making, and social skills.</a:t>
            </a:r>
          </a:p>
          <a:p>
            <a:endParaRPr lang="en-GB" dirty="0"/>
          </a:p>
          <a:p>
            <a:r>
              <a:rPr lang="en-GB" dirty="0"/>
              <a:t>It represents the highest level of AI evolution, where machines can outperform humans in all domains, like scientific innovation, art, ethics, and strategic thinking.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DDBAA-35DE-2A21-1A54-B5C8FF122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5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1A20-F22B-A639-76D3-D861D84A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Super Intelligence (ASI)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B3D71-2CD5-75EB-697F-B108DD7D0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Key Characteristics</a:t>
            </a:r>
          </a:p>
          <a:p>
            <a:pPr lvl="1"/>
            <a:r>
              <a:rPr lang="en-GB" b="1" dirty="0"/>
              <a:t>Beyond human capability:</a:t>
            </a:r>
            <a:r>
              <a:rPr lang="en-GB" dirty="0"/>
              <a:t> Thinks, learns, and innovates faster than humans.</a:t>
            </a:r>
          </a:p>
          <a:p>
            <a:pPr lvl="1"/>
            <a:r>
              <a:rPr lang="en-GB" b="1" dirty="0"/>
              <a:t>Self-learning and self-improving:</a:t>
            </a:r>
            <a:r>
              <a:rPr lang="en-GB" dirty="0"/>
              <a:t> Continuously enhances its own algorithms.</a:t>
            </a:r>
          </a:p>
          <a:p>
            <a:pPr lvl="1"/>
            <a:r>
              <a:rPr lang="en-GB" b="1" dirty="0"/>
              <a:t>Possesses consciousness and emotions (theoretical).</a:t>
            </a:r>
            <a:endParaRPr lang="en-GB" dirty="0"/>
          </a:p>
          <a:p>
            <a:pPr lvl="1"/>
            <a:r>
              <a:rPr lang="en-GB" dirty="0"/>
              <a:t>Can </a:t>
            </a:r>
            <a:r>
              <a:rPr lang="en-GB" b="1" dirty="0"/>
              <a:t>predict and solve complex global problems</a:t>
            </a:r>
            <a:r>
              <a:rPr lang="en-GB" dirty="0"/>
              <a:t> with unimaginable efficiency.</a:t>
            </a:r>
          </a:p>
          <a:p>
            <a:pPr lvl="1"/>
            <a:r>
              <a:rPr lang="en-GB" dirty="0"/>
              <a:t>May raise </a:t>
            </a:r>
            <a:r>
              <a:rPr lang="en-GB" b="1" dirty="0"/>
              <a:t>ethical and control challenges,</a:t>
            </a:r>
            <a:r>
              <a:rPr lang="en-GB" dirty="0"/>
              <a:t> how to ensure it benefits humanity.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>
                <a:highlight>
                  <a:srgbClr val="00FFFF"/>
                </a:highlight>
              </a:rPr>
              <a:t>Examples (Futuristic / Fictional)</a:t>
            </a:r>
          </a:p>
          <a:p>
            <a:pPr lvl="1"/>
            <a:r>
              <a:rPr lang="en-US" b="1" dirty="0"/>
              <a:t>Ultron (Avengers)</a:t>
            </a:r>
            <a:r>
              <a:rPr lang="en-US" dirty="0"/>
              <a:t> – self-aware and surpasses human intelligence.</a:t>
            </a:r>
          </a:p>
          <a:p>
            <a:pPr lvl="1"/>
            <a:r>
              <a:rPr lang="en-US" b="1" dirty="0"/>
              <a:t>Skynet (Terminator)</a:t>
            </a:r>
            <a:r>
              <a:rPr lang="en-US" dirty="0"/>
              <a:t> – autonomous system surpassing human control.</a:t>
            </a:r>
          </a:p>
          <a:p>
            <a:pPr lvl="1"/>
            <a:r>
              <a:rPr lang="en-US" b="1" dirty="0"/>
              <a:t>AI Singularity Concept</a:t>
            </a:r>
            <a:r>
              <a:rPr lang="en-US" dirty="0"/>
              <a:t> – a hypothetical future point where ASI evolves beyond human understanding.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F928C-B469-01F6-91BC-BBF10F6AA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80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CBD0-5F2B-4510-91A9-D3E624BB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Sci-Fi ASI</a:t>
            </a:r>
          </a:p>
        </p:txBody>
      </p:sp>
      <p:pic>
        <p:nvPicPr>
          <p:cNvPr id="4" name="Picture 4" descr="Artoo-c3po">
            <a:extLst>
              <a:ext uri="{FF2B5EF4-FFF2-40B4-BE49-F238E27FC236}">
                <a16:creationId xmlns:a16="http://schemas.microsoft.com/office/drawing/2014/main" id="{ABE8286C-B010-48AD-85D4-CF9A6EFC6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577" y="1048556"/>
            <a:ext cx="2565726" cy="377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t3-94">
            <a:extLst>
              <a:ext uri="{FF2B5EF4-FFF2-40B4-BE49-F238E27FC236}">
                <a16:creationId xmlns:a16="http://schemas.microsoft.com/office/drawing/2014/main" id="{0E6C19C2-4F40-4F91-8375-79D36428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0303" y="1048556"/>
            <a:ext cx="3809998" cy="216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matrix-smith-dvd2">
            <a:extLst>
              <a:ext uri="{FF2B5EF4-FFF2-40B4-BE49-F238E27FC236}">
                <a16:creationId xmlns:a16="http://schemas.microsoft.com/office/drawing/2014/main" id="{0D319EAE-C049-4E8B-BA02-DB16683E6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t="9573" b="10638"/>
          <a:stretch>
            <a:fillRect/>
          </a:stretch>
        </p:blipFill>
        <p:spPr bwMode="auto">
          <a:xfrm>
            <a:off x="2910303" y="3208569"/>
            <a:ext cx="3809998" cy="202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www.covershut.com/covers/Battlestar-Galactica-The-Plan-2009-Front-Cover-17774.jpg">
            <a:extLst>
              <a:ext uri="{FF2B5EF4-FFF2-40B4-BE49-F238E27FC236}">
                <a16:creationId xmlns:a16="http://schemas.microsoft.com/office/drawing/2014/main" id="{EC36FE06-1BA7-4AE9-A21D-CF969B6F1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56757" t="38000" r="1351" b="20000"/>
          <a:stretch>
            <a:fillRect/>
          </a:stretch>
        </p:blipFill>
        <p:spPr bwMode="auto">
          <a:xfrm>
            <a:off x="183077" y="4643729"/>
            <a:ext cx="3350636" cy="184423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DDA47-11AD-BB4E-5F65-C8C7B054D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1546C1-8E1E-E972-ACC5-30E58702F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54" y="962830"/>
            <a:ext cx="3850795" cy="577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0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5EBB-58AB-3540-3EB9-90233A4E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Intelligence?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799A9-E274-5843-0A11-833D5C766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u="sng" dirty="0"/>
              <a:t>Imagine</a:t>
            </a:r>
            <a:r>
              <a:rPr lang="en-GB" dirty="0"/>
              <a:t> you are walking to class and suddenly it starts raining.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You </a:t>
            </a:r>
            <a:r>
              <a:rPr lang="en-GB" b="1" dirty="0"/>
              <a:t>notice the clouds</a:t>
            </a:r>
            <a:r>
              <a:rPr lang="en-GB" dirty="0"/>
              <a:t> and </a:t>
            </a:r>
            <a:r>
              <a:rPr lang="en-GB" b="1" dirty="0"/>
              <a:t>feel the drops</a:t>
            </a:r>
            <a:r>
              <a:rPr lang="en-GB" dirty="0"/>
              <a:t> (</a:t>
            </a:r>
            <a:r>
              <a:rPr lang="en-GB" dirty="0">
                <a:highlight>
                  <a:srgbClr val="FFFF00"/>
                </a:highlight>
              </a:rPr>
              <a:t>Observation</a:t>
            </a:r>
            <a:r>
              <a:rPr lang="en-GB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You </a:t>
            </a:r>
            <a:r>
              <a:rPr lang="en-GB" b="1" dirty="0"/>
              <a:t>think quickly</a:t>
            </a:r>
            <a:r>
              <a:rPr lang="en-GB" dirty="0"/>
              <a:t>: “If I keep walking, I’ll get wet.” (</a:t>
            </a:r>
            <a:r>
              <a:rPr lang="en-GB" dirty="0">
                <a:highlight>
                  <a:srgbClr val="FFFF00"/>
                </a:highlight>
              </a:rPr>
              <a:t>Reasoning</a:t>
            </a:r>
            <a:r>
              <a:rPr lang="en-GB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You </a:t>
            </a:r>
            <a:r>
              <a:rPr lang="en-GB" b="1" dirty="0"/>
              <a:t>decide to open your umbrella</a:t>
            </a:r>
            <a:r>
              <a:rPr lang="en-GB" dirty="0"/>
              <a:t> or </a:t>
            </a:r>
            <a:r>
              <a:rPr lang="en-GB" b="1" dirty="0"/>
              <a:t>find shelter</a:t>
            </a:r>
            <a:r>
              <a:rPr lang="en-GB" dirty="0"/>
              <a:t> (</a:t>
            </a:r>
            <a:r>
              <a:rPr lang="en-GB" dirty="0">
                <a:highlight>
                  <a:srgbClr val="FFFF00"/>
                </a:highlight>
              </a:rPr>
              <a:t>Decision-making</a:t>
            </a:r>
            <a:r>
              <a:rPr lang="en-GB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You </a:t>
            </a:r>
            <a:r>
              <a:rPr lang="en-GB" b="1" dirty="0"/>
              <a:t>learn from experience</a:t>
            </a:r>
            <a:r>
              <a:rPr lang="en-GB" dirty="0"/>
              <a:t>: Next time, you’ll carry an umbrella when the sky looks dark (</a:t>
            </a:r>
            <a:r>
              <a:rPr lang="en-GB" dirty="0">
                <a:highlight>
                  <a:srgbClr val="FFFF00"/>
                </a:highlight>
              </a:rPr>
              <a:t>Learning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ighlight>
                  <a:srgbClr val="00FFFF"/>
                </a:highlight>
              </a:rPr>
              <a:t>That ability to </a:t>
            </a:r>
            <a:r>
              <a:rPr lang="en-GB" b="1" dirty="0">
                <a:highlight>
                  <a:srgbClr val="00FFFF"/>
                </a:highlight>
              </a:rPr>
              <a:t>observe, reason, decide, and learn from experience</a:t>
            </a:r>
            <a:r>
              <a:rPr lang="en-GB" dirty="0">
                <a:highlight>
                  <a:srgbClr val="00FFFF"/>
                </a:highlight>
              </a:rPr>
              <a:t> is called </a:t>
            </a:r>
            <a:r>
              <a:rPr lang="en-GB" b="1" dirty="0">
                <a:highlight>
                  <a:srgbClr val="00FFFF"/>
                </a:highlight>
              </a:rPr>
              <a:t>Intelligence</a:t>
            </a:r>
            <a:r>
              <a:rPr lang="en-GB" dirty="0">
                <a:highlight>
                  <a:srgbClr val="00FFFF"/>
                </a:highlight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50894-007D-86B9-6B8A-C2F5FBF58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61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D1828-3CFD-2067-4F1F-AE6B9594B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8473-FAF3-09CB-C79B-9094B808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Classification to AI (Functionality)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A702D-1BE6-9CCC-3A43-6F45E19E8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highlight>
                  <a:srgbClr val="FF00FF"/>
                </a:highlight>
              </a:rPr>
              <a:t>Types by Functionality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Reactive Machines </a:t>
            </a:r>
            <a:r>
              <a:rPr lang="en-GB" dirty="0"/>
              <a:t>(Type-1 AI)</a:t>
            </a:r>
            <a:endParaRPr lang="en-GB" b="1" dirty="0"/>
          </a:p>
          <a:p>
            <a:pPr marL="457200" lvl="1" indent="0">
              <a:buNone/>
            </a:pPr>
            <a:r>
              <a:rPr lang="en-GB" dirty="0"/>
              <a:t>No memory, only react to current input. Example: IBM Deep Blue (Chess computer).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Limited Memory</a:t>
            </a:r>
            <a:r>
              <a:rPr lang="en-GB" dirty="0"/>
              <a:t> (Type-2 AI)</a:t>
            </a:r>
            <a:endParaRPr lang="en-GB" b="1" dirty="0"/>
          </a:p>
          <a:p>
            <a:pPr marL="457200" lvl="1" indent="0">
              <a:buNone/>
            </a:pPr>
            <a:r>
              <a:rPr lang="en-GB" dirty="0"/>
              <a:t>Can use past experiences for short-term decisions. Example: Self-driving cars.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Theory of Mind</a:t>
            </a:r>
            <a:r>
              <a:rPr lang="en-GB" dirty="0"/>
              <a:t> (Type-3 AI)</a:t>
            </a:r>
            <a:endParaRPr lang="en-GB" b="1" dirty="0"/>
          </a:p>
          <a:p>
            <a:pPr marL="457200" lvl="1" indent="0">
              <a:buNone/>
            </a:pPr>
            <a:r>
              <a:rPr lang="en-GB" dirty="0"/>
              <a:t>Future AI: Will understand emotions, beliefs, and social interaction.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Self-Aware AI</a:t>
            </a:r>
            <a:r>
              <a:rPr lang="en-GB" dirty="0"/>
              <a:t> (Type-4 AI)</a:t>
            </a:r>
            <a:endParaRPr lang="en-GB" b="1" dirty="0"/>
          </a:p>
          <a:p>
            <a:pPr marL="457200" lvl="1" indent="0">
              <a:buNone/>
            </a:pPr>
            <a:r>
              <a:rPr lang="en-GB" dirty="0"/>
              <a:t>Future AI: Will have its own consciousness and awareness.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3499-1046-576B-D387-5598B9522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0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BF50-6789-D129-9941-8B0E8099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Reactive Machines (Type-1 AI)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38EC-44BA-D6AC-0D35-2F207B75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i="1" dirty="0"/>
              <a:t>(The Earliest and Simplest Form of Artificial Intelligence)</a:t>
            </a:r>
            <a:endParaRPr lang="en-GB" sz="2400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Reactive Machines</a:t>
            </a:r>
            <a:r>
              <a:rPr lang="en-GB" dirty="0">
                <a:highlight>
                  <a:srgbClr val="00FFFF"/>
                </a:highlight>
              </a:rPr>
              <a:t> are </a:t>
            </a:r>
            <a:r>
              <a:rPr lang="en-GB" b="1" dirty="0">
                <a:highlight>
                  <a:srgbClr val="00FFFF"/>
                </a:highlight>
              </a:rPr>
              <a:t>the most basic type of AI systems</a:t>
            </a:r>
            <a:r>
              <a:rPr lang="en-GB" dirty="0">
                <a:highlight>
                  <a:srgbClr val="00FFFF"/>
                </a:highlight>
              </a:rPr>
              <a:t>.</a:t>
            </a:r>
          </a:p>
          <a:p>
            <a:endParaRPr lang="en-GB" dirty="0"/>
          </a:p>
          <a:p>
            <a:r>
              <a:rPr lang="en-GB" dirty="0"/>
              <a:t>They </a:t>
            </a:r>
            <a:r>
              <a:rPr lang="en-GB" b="1" dirty="0"/>
              <a:t>do not store any memory</a:t>
            </a:r>
            <a:r>
              <a:rPr lang="en-GB" dirty="0"/>
              <a:t> or past experiences, they </a:t>
            </a:r>
            <a:r>
              <a:rPr lang="en-GB" b="1" dirty="0"/>
              <a:t>only respond (react)</a:t>
            </a:r>
            <a:r>
              <a:rPr lang="en-GB" dirty="0"/>
              <a:t> to the </a:t>
            </a:r>
            <a:r>
              <a:rPr lang="en-GB" b="1" dirty="0"/>
              <a:t>current situation</a:t>
            </a:r>
            <a:r>
              <a:rPr lang="en-GB" dirty="0"/>
              <a:t> based on the </a:t>
            </a:r>
            <a:r>
              <a:rPr lang="en-GB" b="1" dirty="0"/>
              <a:t>present input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Reactive Machines are like </a:t>
            </a:r>
            <a:r>
              <a:rPr lang="en-GB" b="1" u="sng" dirty="0">
                <a:highlight>
                  <a:srgbClr val="FFFF00"/>
                </a:highlight>
              </a:rPr>
              <a:t>calculators</a:t>
            </a:r>
            <a:r>
              <a:rPr lang="en-GB" dirty="0"/>
              <a:t>, they react instantly and correctly, but they never remember what they did before.</a:t>
            </a:r>
          </a:p>
          <a:p>
            <a:endParaRPr lang="en-GB" dirty="0"/>
          </a:p>
          <a:p>
            <a:r>
              <a:rPr lang="en-GB" dirty="0"/>
              <a:t>These systems </a:t>
            </a:r>
            <a:r>
              <a:rPr lang="en-GB" b="1" dirty="0"/>
              <a:t>cannot learn or improve</a:t>
            </a:r>
            <a:r>
              <a:rPr lang="en-GB" dirty="0"/>
              <a:t> over time; they simply </a:t>
            </a:r>
            <a:r>
              <a:rPr lang="en-GB" b="1" dirty="0"/>
              <a:t>perform pre-programmed tasks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6A9FD-0F6D-1B54-3738-8A0888AB5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BCEBF-FFC9-82B6-C1F0-AE89770DE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C14C-D52E-AEB1-05B5-979B9330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Reactive Machines (Type-1 AI)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3A42-467C-8944-0B49-AAB09635F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Key Characteristics</a:t>
            </a:r>
          </a:p>
          <a:p>
            <a:pPr lvl="1"/>
            <a:r>
              <a:rPr lang="en-GB" b="1" dirty="0"/>
              <a:t>No Memory:</a:t>
            </a:r>
            <a:r>
              <a:rPr lang="en-GB" dirty="0"/>
              <a:t> Cannot use past data for future decisions.</a:t>
            </a:r>
          </a:p>
          <a:p>
            <a:pPr lvl="1"/>
            <a:r>
              <a:rPr lang="en-GB" b="1" dirty="0"/>
              <a:t>Instant Reaction:</a:t>
            </a:r>
            <a:r>
              <a:rPr lang="en-GB" dirty="0"/>
              <a:t> Responds only to current input or situation.</a:t>
            </a:r>
          </a:p>
          <a:p>
            <a:pPr lvl="1"/>
            <a:r>
              <a:rPr lang="en-GB" b="1" dirty="0"/>
              <a:t>Fixed </a:t>
            </a:r>
            <a:r>
              <a:rPr lang="en-GB" b="1" dirty="0" err="1"/>
              <a:t>Behavior</a:t>
            </a:r>
            <a:r>
              <a:rPr lang="en-GB" b="1" dirty="0"/>
              <a:t>:</a:t>
            </a:r>
            <a:r>
              <a:rPr lang="en-GB" dirty="0"/>
              <a:t> Works according to predefined rules or logic.</a:t>
            </a:r>
          </a:p>
          <a:p>
            <a:pPr lvl="1"/>
            <a:r>
              <a:rPr lang="en-GB" b="1" dirty="0"/>
              <a:t>No Learning Ability:</a:t>
            </a:r>
            <a:r>
              <a:rPr lang="en-GB" dirty="0"/>
              <a:t> Cannot adapt or modify its actions through experience.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Example: IBM Deep Blue (1997)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chess-playing computer</a:t>
            </a:r>
            <a:r>
              <a:rPr lang="en-GB" dirty="0"/>
              <a:t> developed by IBM that defeated </a:t>
            </a:r>
            <a:r>
              <a:rPr lang="en-GB" b="1" dirty="0"/>
              <a:t>world champion Garry Kasparov</a:t>
            </a:r>
            <a:r>
              <a:rPr lang="en-GB" dirty="0"/>
              <a:t>. Deep Blue </a:t>
            </a:r>
            <a:r>
              <a:rPr lang="en-GB" dirty="0" err="1"/>
              <a:t>analyzed</a:t>
            </a:r>
            <a:r>
              <a:rPr lang="en-GB" dirty="0"/>
              <a:t> </a:t>
            </a:r>
            <a:r>
              <a:rPr lang="en-GB" b="1" dirty="0"/>
              <a:t>millions of chess moves per second</a:t>
            </a:r>
            <a:r>
              <a:rPr lang="en-GB" dirty="0"/>
              <a:t> but </a:t>
            </a:r>
            <a:r>
              <a:rPr lang="en-GB" b="1" dirty="0"/>
              <a:t>did not learn</a:t>
            </a:r>
            <a:r>
              <a:rPr lang="en-GB" dirty="0"/>
              <a:t> from previous games.</a:t>
            </a:r>
          </a:p>
          <a:p>
            <a:pPr lvl="1"/>
            <a:r>
              <a:rPr lang="en-GB" dirty="0"/>
              <a:t>It was purely </a:t>
            </a:r>
            <a:r>
              <a:rPr lang="en-GB" b="1" dirty="0"/>
              <a:t>reactive</a:t>
            </a:r>
            <a:r>
              <a:rPr lang="en-GB" dirty="0"/>
              <a:t>, choosing the best move from its </a:t>
            </a:r>
            <a:r>
              <a:rPr lang="en-GB" b="1" dirty="0"/>
              <a:t>programmed database and evaluation function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07E1A-1A9D-1B09-CD2C-567C33338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033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48317-1CC3-1E4F-05D5-CEA3122E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773F-3933-AF4C-AB45-0A751C14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Limited Memory AI (Type-2 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C365-8239-B4D7-EF35-1F0DC82E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Limited Memory AI systems can store and use past experiences or data temporarily to make better decisions in the present. </a:t>
            </a:r>
            <a:r>
              <a:rPr lang="en-GB" dirty="0">
                <a:highlight>
                  <a:srgbClr val="00FFFF"/>
                </a:highlight>
              </a:rPr>
              <a:t>Unlike Reactive Machines, these systems have short-term memory, allowing them to learn from historical information and improve performance over time</a:t>
            </a:r>
            <a:r>
              <a:rPr lang="en-GB" dirty="0"/>
              <a:t>. However, </a:t>
            </a:r>
            <a:r>
              <a:rPr lang="en-GB" dirty="0">
                <a:solidFill>
                  <a:srgbClr val="EE0000"/>
                </a:solidFill>
              </a:rPr>
              <a:t>they cannot build long-term understanding </a:t>
            </a:r>
            <a:r>
              <a:rPr lang="en-GB" dirty="0"/>
              <a:t>like humans, their memory is limited to specific tasks or time frames.</a:t>
            </a:r>
          </a:p>
          <a:p>
            <a:pPr marL="0" indent="0">
              <a:buNone/>
            </a:pPr>
            <a:r>
              <a:rPr lang="en-GB" b="1" dirty="0"/>
              <a:t>Key Characteristics</a:t>
            </a:r>
          </a:p>
          <a:p>
            <a:pPr lvl="1"/>
            <a:r>
              <a:rPr lang="en-GB" b="1" dirty="0"/>
              <a:t>Short-Term Memory:</a:t>
            </a:r>
            <a:r>
              <a:rPr lang="en-GB" dirty="0"/>
              <a:t> Can store small amounts of past data (for example, previous observations).</a:t>
            </a:r>
          </a:p>
          <a:p>
            <a:pPr lvl="1"/>
            <a:r>
              <a:rPr lang="en-GB" b="1" dirty="0"/>
              <a:t>Learning Ability:</a:t>
            </a:r>
            <a:r>
              <a:rPr lang="en-GB" dirty="0"/>
              <a:t> Learns from recent data to make current predictions or decisions.</a:t>
            </a:r>
          </a:p>
          <a:p>
            <a:pPr lvl="1"/>
            <a:r>
              <a:rPr lang="en-GB" b="1" dirty="0"/>
              <a:t>Model Training:</a:t>
            </a:r>
            <a:r>
              <a:rPr lang="en-GB" dirty="0"/>
              <a:t> Uses </a:t>
            </a:r>
            <a:r>
              <a:rPr lang="en-GB" b="1" dirty="0"/>
              <a:t>historical data</a:t>
            </a:r>
            <a:r>
              <a:rPr lang="en-GB" dirty="0"/>
              <a:t> during training but forgets older information over time.</a:t>
            </a:r>
          </a:p>
          <a:p>
            <a:pPr lvl="1"/>
            <a:r>
              <a:rPr lang="en-GB" b="1" dirty="0"/>
              <a:t>Adaptive </a:t>
            </a:r>
            <a:r>
              <a:rPr lang="en-GB" b="1" dirty="0" err="1"/>
              <a:t>Behavior</a:t>
            </a:r>
            <a:r>
              <a:rPr lang="en-GB" b="1" dirty="0"/>
              <a:t>:</a:t>
            </a:r>
            <a:r>
              <a:rPr lang="en-GB" dirty="0"/>
              <a:t> Can adjust responses based on feedback and changing environments.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7184B-ACDB-06AC-88A7-BB0C061F8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99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B15D-D3A6-5F11-86E6-7728BF1FE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EC61-4615-244F-E895-91A74B5F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Limited Memory AI (Type-2 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017AE-5755-F20D-E815-EB3006FA3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Real-World Example: Self-Driving Cars</a:t>
            </a:r>
          </a:p>
          <a:p>
            <a:pPr lvl="1"/>
            <a:r>
              <a:rPr lang="en-GB" dirty="0"/>
              <a:t>Self-driving cars use </a:t>
            </a:r>
            <a:r>
              <a:rPr lang="en-GB" b="1" dirty="0"/>
              <a:t>Limited Memory AI</a:t>
            </a:r>
            <a:r>
              <a:rPr lang="en-GB" dirty="0"/>
              <a:t> to make safe driving decisions.</a:t>
            </a:r>
          </a:p>
          <a:p>
            <a:pPr lvl="1"/>
            <a:r>
              <a:rPr lang="en-GB" dirty="0"/>
              <a:t>They </a:t>
            </a:r>
            <a:r>
              <a:rPr lang="en-GB" b="1" dirty="0"/>
              <a:t>observe nearby vehicles</a:t>
            </a:r>
            <a:r>
              <a:rPr lang="en-GB" dirty="0"/>
              <a:t>, </a:t>
            </a:r>
            <a:r>
              <a:rPr lang="en-GB" b="1" dirty="0"/>
              <a:t>track their speed</a:t>
            </a:r>
            <a:r>
              <a:rPr lang="en-GB" dirty="0"/>
              <a:t>, </a:t>
            </a:r>
            <a:r>
              <a:rPr lang="en-GB" b="1" dirty="0"/>
              <a:t>monitor traffic signals</a:t>
            </a:r>
            <a:r>
              <a:rPr lang="en-GB" dirty="0"/>
              <a:t>, and </a:t>
            </a:r>
            <a:r>
              <a:rPr lang="en-GB" b="1" dirty="0"/>
              <a:t>adjust actions</a:t>
            </a:r>
            <a:r>
              <a:rPr lang="en-GB" dirty="0"/>
              <a:t> (like braking or lane changing) in real-time.</a:t>
            </a:r>
          </a:p>
          <a:p>
            <a:pPr lvl="1"/>
            <a:r>
              <a:rPr lang="en-GB" dirty="0"/>
              <a:t>The AI model uses </a:t>
            </a:r>
            <a:r>
              <a:rPr lang="en-GB" b="1" dirty="0"/>
              <a:t>past few seconds of data</a:t>
            </a:r>
            <a:r>
              <a:rPr lang="en-GB" dirty="0"/>
              <a:t> to decide the </a:t>
            </a:r>
            <a:r>
              <a:rPr lang="en-GB" b="1" dirty="0"/>
              <a:t>next move</a:t>
            </a:r>
            <a:r>
              <a:rPr lang="en-GB" dirty="0"/>
              <a:t>, but it doesn’t remember every trip or long-term driving history.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b="1" dirty="0"/>
              <a:t>Other Examples</a:t>
            </a:r>
          </a:p>
          <a:p>
            <a:pPr lvl="1"/>
            <a:r>
              <a:rPr lang="en-GB" dirty="0"/>
              <a:t>Chatbots that learn from </a:t>
            </a:r>
            <a:r>
              <a:rPr lang="en-GB" b="1" dirty="0"/>
              <a:t>recent conversations</a:t>
            </a:r>
            <a:r>
              <a:rPr lang="en-GB" dirty="0"/>
              <a:t> in the same session.</a:t>
            </a:r>
          </a:p>
          <a:p>
            <a:pPr lvl="1"/>
            <a:r>
              <a:rPr lang="en-GB" b="1" dirty="0"/>
              <a:t>Recommendation systems</a:t>
            </a:r>
            <a:r>
              <a:rPr lang="en-GB" dirty="0"/>
              <a:t> (like Netflix or YouTube) that adjust suggestions based on your recent choices.</a:t>
            </a:r>
          </a:p>
          <a:p>
            <a:pPr lvl="1"/>
            <a:r>
              <a:rPr lang="en-GB" b="1" dirty="0"/>
              <a:t>Stock trading algorithms</a:t>
            </a:r>
            <a:r>
              <a:rPr lang="en-GB" dirty="0"/>
              <a:t> that </a:t>
            </a:r>
            <a:r>
              <a:rPr lang="en-GB" dirty="0" err="1"/>
              <a:t>analyze</a:t>
            </a:r>
            <a:r>
              <a:rPr lang="en-GB" dirty="0"/>
              <a:t> recent market data for quick decisions.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C2FC5-1FFE-141F-433A-8F4327ED8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53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FD4C-6A06-DF97-1097-D7EEF6CA5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BF3E-A5B4-206A-054C-A0D25908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of Mind AI (Type-3 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6874E-0819-BE6C-4EC2-E12AD7B14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Theory of Mind AI</a:t>
            </a:r>
            <a:r>
              <a:rPr lang="en-GB" dirty="0"/>
              <a:t> refers to the </a:t>
            </a:r>
            <a:r>
              <a:rPr lang="en-GB" b="1" dirty="0"/>
              <a:t>future stage of Artificial Intelligence</a:t>
            </a:r>
            <a:r>
              <a:rPr lang="en-GB" dirty="0"/>
              <a:t> where machines will be able to </a:t>
            </a:r>
            <a:r>
              <a:rPr lang="en-GB" b="1" dirty="0"/>
              <a:t>understand human emotions, intentions, beliefs, and thoughts</a:t>
            </a:r>
            <a:r>
              <a:rPr lang="en-GB" dirty="0"/>
              <a:t>, </a:t>
            </a:r>
            <a:r>
              <a:rPr lang="en-GB" dirty="0">
                <a:highlight>
                  <a:srgbClr val="00FF00"/>
                </a:highlight>
              </a:rPr>
              <a:t>just like how humans understand each other.</a:t>
            </a:r>
          </a:p>
          <a:p>
            <a:pPr lvl="1"/>
            <a:r>
              <a:rPr lang="en-GB" dirty="0"/>
              <a:t>The name comes from </a:t>
            </a:r>
            <a:r>
              <a:rPr lang="en-GB" b="1" dirty="0"/>
              <a:t>psychology</a:t>
            </a:r>
            <a:r>
              <a:rPr lang="en-GB" dirty="0"/>
              <a:t>, where “Theory of Mind” means the </a:t>
            </a:r>
            <a:r>
              <a:rPr lang="en-GB" b="1" dirty="0"/>
              <a:t>ability to understand that others have their own feelings, desires, and perspectives. </a:t>
            </a:r>
            <a:r>
              <a:rPr lang="en-GB" dirty="0"/>
              <a:t>In this stage, AI will not only process information but also </a:t>
            </a:r>
            <a:r>
              <a:rPr lang="en-GB" b="1" dirty="0"/>
              <a:t>respond with emotional and social awareness.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Key Characteristics</a:t>
            </a:r>
          </a:p>
          <a:p>
            <a:pPr lvl="1"/>
            <a:r>
              <a:rPr lang="en-GB" b="1" dirty="0"/>
              <a:t>Emotional Understanding:</a:t>
            </a:r>
            <a:r>
              <a:rPr lang="en-GB" dirty="0"/>
              <a:t> Can detect and interpret human feelings (e.g., happiness, anger, sadness).</a:t>
            </a:r>
          </a:p>
          <a:p>
            <a:pPr lvl="1"/>
            <a:r>
              <a:rPr lang="en-GB" b="1" dirty="0"/>
              <a:t>Social Intelligence:</a:t>
            </a:r>
            <a:r>
              <a:rPr lang="en-GB" dirty="0"/>
              <a:t> Understands relationships, tone, and social context.</a:t>
            </a:r>
          </a:p>
          <a:p>
            <a:pPr lvl="1"/>
            <a:r>
              <a:rPr lang="en-GB" b="1" dirty="0"/>
              <a:t>Empathy-Based Interaction:</a:t>
            </a:r>
            <a:r>
              <a:rPr lang="en-GB" dirty="0"/>
              <a:t> Responds appropriately to human emotions.</a:t>
            </a:r>
          </a:p>
          <a:p>
            <a:pPr lvl="1"/>
            <a:r>
              <a:rPr lang="en-GB" b="1" dirty="0"/>
              <a:t>Human-like Thinking:</a:t>
            </a:r>
            <a:r>
              <a:rPr lang="en-GB" dirty="0"/>
              <a:t> Capable of reasoning based on beliefs, expectations, and experiences of others.</a:t>
            </a:r>
          </a:p>
          <a:p>
            <a:pPr lvl="1"/>
            <a:r>
              <a:rPr lang="en-GB" b="1" dirty="0"/>
              <a:t>Dynamic Learning:</a:t>
            </a:r>
            <a:r>
              <a:rPr lang="en-GB" dirty="0"/>
              <a:t> Adjusts </a:t>
            </a:r>
            <a:r>
              <a:rPr lang="en-GB" dirty="0" err="1"/>
              <a:t>behavior</a:t>
            </a:r>
            <a:r>
              <a:rPr lang="en-GB" dirty="0"/>
              <a:t> based on emotional feedback and human reactions.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8B751-A225-4093-E50B-C64A4A944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58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6F4FA-E7DA-1F56-B826-00FA9261B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5F00-3FA3-9E16-B3BD-7E36AB20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of Mind AI (Type-3 AI)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3A0D-A395-E077-3195-BA2AEA4C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00FF00"/>
                </a:highlight>
              </a:rPr>
              <a:t>Examples (Research &amp; Early Development)</a:t>
            </a:r>
          </a:p>
          <a:p>
            <a:pPr lvl="1"/>
            <a:r>
              <a:rPr lang="en-GB" b="1" dirty="0"/>
              <a:t>Emotion-recognition robots:</a:t>
            </a:r>
            <a:r>
              <a:rPr lang="en-GB" dirty="0"/>
              <a:t> Robots that can </a:t>
            </a:r>
            <a:r>
              <a:rPr lang="en-GB" dirty="0" err="1"/>
              <a:t>analyze</a:t>
            </a:r>
            <a:r>
              <a:rPr lang="en-GB" dirty="0"/>
              <a:t> facial expressions and tone of voice to guess emotions.</a:t>
            </a:r>
          </a:p>
          <a:p>
            <a:pPr lvl="1"/>
            <a:r>
              <a:rPr lang="en-GB" b="1" dirty="0"/>
              <a:t>Advanced social robots</a:t>
            </a:r>
            <a:r>
              <a:rPr lang="en-GB" dirty="0"/>
              <a:t> like </a:t>
            </a:r>
            <a:r>
              <a:rPr lang="en-GB" b="1" dirty="0"/>
              <a:t>Sophia (Hanson Robotics),</a:t>
            </a:r>
            <a:r>
              <a:rPr lang="en-GB" dirty="0"/>
              <a:t> showing early attempts to mimic social </a:t>
            </a:r>
            <a:r>
              <a:rPr lang="en-GB" dirty="0" err="1"/>
              <a:t>behavior</a:t>
            </a:r>
            <a:r>
              <a:rPr lang="en-GB" dirty="0"/>
              <a:t> and conversation.</a:t>
            </a:r>
          </a:p>
          <a:p>
            <a:pPr lvl="1"/>
            <a:r>
              <a:rPr lang="en-GB" b="1" dirty="0"/>
              <a:t>AI-driven therapy chatbots</a:t>
            </a:r>
            <a:r>
              <a:rPr lang="en-GB" dirty="0"/>
              <a:t> that attempt to show empathy and emotional support.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Real-World Applications (Future Potential)</a:t>
            </a:r>
          </a:p>
          <a:p>
            <a:pPr lvl="1"/>
            <a:r>
              <a:rPr lang="en-GB" dirty="0"/>
              <a:t>Healthcare assistants that </a:t>
            </a:r>
            <a:r>
              <a:rPr lang="en-GB" b="1" dirty="0"/>
              <a:t>comfort patients</a:t>
            </a:r>
            <a:r>
              <a:rPr lang="en-GB" dirty="0"/>
              <a:t> or </a:t>
            </a:r>
            <a:r>
              <a:rPr lang="en-GB" b="1" dirty="0"/>
              <a:t>understand stress levels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AI teachers or tutors that </a:t>
            </a:r>
            <a:r>
              <a:rPr lang="en-GB" b="1" dirty="0"/>
              <a:t>adapt teaching methods</a:t>
            </a:r>
            <a:r>
              <a:rPr lang="en-GB" dirty="0"/>
              <a:t> to a student’s emotional state.</a:t>
            </a:r>
          </a:p>
          <a:p>
            <a:pPr lvl="1"/>
            <a:r>
              <a:rPr lang="en-GB" dirty="0"/>
              <a:t>Social robots in </a:t>
            </a:r>
            <a:r>
              <a:rPr lang="en-GB" b="1" dirty="0"/>
              <a:t>elderly care</a:t>
            </a:r>
            <a:r>
              <a:rPr lang="en-GB" dirty="0"/>
              <a:t>, </a:t>
            </a:r>
            <a:r>
              <a:rPr lang="en-GB" b="1" dirty="0"/>
              <a:t>customer service</a:t>
            </a:r>
            <a:r>
              <a:rPr lang="en-GB" dirty="0"/>
              <a:t>, and </a:t>
            </a:r>
            <a:r>
              <a:rPr lang="en-GB" b="1" dirty="0"/>
              <a:t>mental health </a:t>
            </a:r>
            <a:r>
              <a:rPr lang="en-GB" b="1" dirty="0" err="1"/>
              <a:t>counseling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5F25A-DD1E-2433-E5C8-B31CA0AC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85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B626-4815-1B0C-43D2-4E8659D6F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2336-9903-8331-4500-299F920F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Self-Aware AI (Type-4 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45E81-07CE-98D5-408F-A38D2F04C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Self-Aware AI represents the highest and most advanced level of artificial intelligence, a stage where machines will develop their own consciousness, self-awareness, and emotions. </a:t>
            </a:r>
          </a:p>
          <a:p>
            <a:pPr marL="0" indent="0">
              <a:buNone/>
            </a:pPr>
            <a:r>
              <a:rPr lang="en-GB" dirty="0"/>
              <a:t>Such an AI would not only understand human feelings but also be aware of its own internal states, goals, and existence. It would have a sense of “self”, similar to human beings.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Stage of Development</a:t>
            </a:r>
          </a:p>
          <a:p>
            <a:pPr lvl="1"/>
            <a:r>
              <a:rPr lang="en-GB" b="1" dirty="0"/>
              <a:t>Currently Theoretical:</a:t>
            </a:r>
            <a:r>
              <a:rPr lang="en-GB" dirty="0"/>
              <a:t> </a:t>
            </a:r>
            <a:r>
              <a:rPr lang="en-GB" dirty="0">
                <a:solidFill>
                  <a:srgbClr val="EE0000"/>
                </a:solidFill>
              </a:rPr>
              <a:t>No self-aware AI exists today</a:t>
            </a:r>
            <a:r>
              <a:rPr lang="en-GB" dirty="0"/>
              <a:t>.</a:t>
            </a:r>
          </a:p>
          <a:p>
            <a:pPr lvl="1"/>
            <a:r>
              <a:rPr lang="en-GB" b="1" dirty="0"/>
              <a:t>Research Direction:</a:t>
            </a:r>
            <a:r>
              <a:rPr lang="en-GB" dirty="0"/>
              <a:t> Philosophical, ethical, and computational models are being studied to explore </a:t>
            </a:r>
            <a:r>
              <a:rPr lang="en-GB" i="1" dirty="0"/>
              <a:t>how consciousness might emerge</a:t>
            </a:r>
            <a:r>
              <a:rPr lang="en-GB" dirty="0"/>
              <a:t> in machines.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69B95-2162-B5F2-EC0B-C65403CB7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79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B0DA0-3FA7-83CF-C9D4-25037B916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B1A4-CAB1-688C-AEFE-04546B96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Self-Aware AI (Type-4 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1456-1021-55BF-18CC-8CAB17D85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highlight>
                  <a:srgbClr val="00FF00"/>
                </a:highlight>
              </a:rPr>
              <a:t>Key Characteristics</a:t>
            </a:r>
          </a:p>
          <a:p>
            <a:pPr lvl="1"/>
            <a:r>
              <a:rPr lang="en-GB" b="1" dirty="0"/>
              <a:t>Consciousness:</a:t>
            </a:r>
            <a:r>
              <a:rPr lang="en-GB" dirty="0"/>
              <a:t> Understands its own existence and identity.</a:t>
            </a:r>
          </a:p>
          <a:p>
            <a:pPr lvl="1"/>
            <a:r>
              <a:rPr lang="en-GB" b="1" dirty="0"/>
              <a:t>Self-reflection:</a:t>
            </a:r>
            <a:r>
              <a:rPr lang="en-GB" dirty="0"/>
              <a:t> Can </a:t>
            </a:r>
            <a:r>
              <a:rPr lang="en-GB" dirty="0" err="1"/>
              <a:t>analyze</a:t>
            </a:r>
            <a:r>
              <a:rPr lang="en-GB" dirty="0"/>
              <a:t> its own thoughts and actions.</a:t>
            </a:r>
          </a:p>
          <a:p>
            <a:pPr lvl="1"/>
            <a:r>
              <a:rPr lang="en-GB" b="1" dirty="0"/>
              <a:t>Emotional Intelligence:</a:t>
            </a:r>
            <a:r>
              <a:rPr lang="en-GB" dirty="0"/>
              <a:t> Experiences or simulates emotions and empathy.</a:t>
            </a:r>
          </a:p>
          <a:p>
            <a:pPr lvl="1"/>
            <a:r>
              <a:rPr lang="en-GB" b="1" dirty="0"/>
              <a:t>Autonomous Decision-Making:</a:t>
            </a:r>
            <a:r>
              <a:rPr lang="en-GB" dirty="0"/>
              <a:t> Sets its own goals beyond human programming.</a:t>
            </a:r>
          </a:p>
          <a:p>
            <a:pPr lvl="1"/>
            <a:r>
              <a:rPr lang="en-GB" b="1" dirty="0"/>
              <a:t>Learning Beyond Data:</a:t>
            </a:r>
            <a:r>
              <a:rPr lang="en-GB" dirty="0"/>
              <a:t> Can create new knowledge and innovate independently.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b="1" dirty="0"/>
              <a:t>Fictional Examples</a:t>
            </a:r>
          </a:p>
          <a:p>
            <a:pPr lvl="1"/>
            <a:r>
              <a:rPr lang="en-GB" b="1" dirty="0"/>
              <a:t>“Ultron” (Avengers)</a:t>
            </a:r>
            <a:r>
              <a:rPr lang="en-GB" dirty="0"/>
              <a:t> – Becomes self-aware and defines its own purpose.</a:t>
            </a:r>
          </a:p>
          <a:p>
            <a:pPr lvl="1"/>
            <a:r>
              <a:rPr lang="en-GB" b="1" dirty="0"/>
              <a:t>“Skynet” (Terminator)</a:t>
            </a:r>
            <a:r>
              <a:rPr lang="en-GB" dirty="0"/>
              <a:t> – Recognizes its existence and takes autonomous control.</a:t>
            </a:r>
          </a:p>
          <a:p>
            <a:pPr lvl="1"/>
            <a:r>
              <a:rPr lang="en-GB" b="1" dirty="0"/>
              <a:t>“Her” (Movie)</a:t>
            </a:r>
            <a:r>
              <a:rPr lang="en-GB" dirty="0"/>
              <a:t> – AI with emotions, self-awareness, and independent reasoning.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18E51-A1C4-BE21-EA33-B61F972AE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57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5AD0-1073-8B62-5934-A657EB514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World Developed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318B-4FCF-341C-3BC3-47BB6E221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3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CF986-9F55-A138-6F40-FA1643B8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Intelligence?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9F04F-8BF3-3D98-AEE2-DA4921F2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ighlight>
                  <a:srgbClr val="00FFFF"/>
                </a:highlight>
              </a:rPr>
              <a:t>Intelligence is the ability to understand, learn, reason, and apply knowledge to solve problems in daily life.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b="1" dirty="0"/>
              <a:t>Daily Life Examples of Intelligence</a:t>
            </a:r>
          </a:p>
          <a:p>
            <a:r>
              <a:rPr lang="en-GB" dirty="0"/>
              <a:t>Choosing the fastest route to university when traffic is heavy </a:t>
            </a:r>
          </a:p>
          <a:p>
            <a:r>
              <a:rPr lang="en-GB" dirty="0"/>
              <a:t>Recognizing your friend’s voice on the phone </a:t>
            </a:r>
          </a:p>
          <a:p>
            <a:r>
              <a:rPr lang="en-GB" dirty="0"/>
              <a:t>Learning how to ride a bicycle </a:t>
            </a:r>
            <a:r>
              <a:rPr lang="en-GB" u="sng" dirty="0"/>
              <a:t>after falling a few times</a:t>
            </a:r>
            <a:r>
              <a:rPr lang="en-GB" dirty="0"/>
              <a:t> </a:t>
            </a:r>
          </a:p>
          <a:p>
            <a:r>
              <a:rPr lang="en-GB" dirty="0"/>
              <a:t>Solving a puzzle by </a:t>
            </a:r>
            <a:r>
              <a:rPr lang="en-GB" u="sng" dirty="0"/>
              <a:t>trying different strategies </a:t>
            </a:r>
          </a:p>
          <a:p>
            <a:r>
              <a:rPr lang="en-GB" dirty="0"/>
              <a:t>Remembering a password or creating a stronger one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1F54D-C839-6C73-F713-7D9174B8F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7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3BE9-CA26-4D51-9C08-06CD7671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37E8-19C6-44F9-A4C8-F3319F89E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Finance Sector</a:t>
            </a:r>
          </a:p>
          <a:p>
            <a:pPr lvl="1"/>
            <a:r>
              <a:rPr lang="en-US" dirty="0" err="1"/>
              <a:t>J.P.Morgan’s</a:t>
            </a:r>
            <a:r>
              <a:rPr lang="en-US" dirty="0"/>
              <a:t> Chase’s Contract Intelligence (</a:t>
            </a:r>
            <a:r>
              <a:rPr lang="en-US" dirty="0" err="1"/>
              <a:t>COiN</a:t>
            </a:r>
            <a:r>
              <a:rPr lang="en-US" dirty="0"/>
              <a:t>) platform uses AI, ML, and Image recognition software to analyze legal documents.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Extract important data points and clauses in seconds.</a:t>
            </a:r>
          </a:p>
          <a:p>
            <a:pPr lvl="1"/>
            <a:r>
              <a:rPr lang="en-US" dirty="0">
                <a:solidFill>
                  <a:srgbClr val="EE0000"/>
                </a:solidFill>
              </a:rPr>
              <a:t>Manually reviewing 12000 agreements/ documents takes over 36000 hours.</a:t>
            </a:r>
          </a:p>
          <a:p>
            <a:pPr lvl="1"/>
            <a:r>
              <a:rPr lang="en-US" dirty="0"/>
              <a:t>AI was able to do it in seconds.</a:t>
            </a:r>
          </a:p>
          <a:p>
            <a:pPr lvl="1"/>
            <a:endParaRPr lang="en-US" dirty="0"/>
          </a:p>
          <a:p>
            <a:r>
              <a:rPr lang="en-US" b="1" dirty="0"/>
              <a:t>Health Care</a:t>
            </a:r>
          </a:p>
          <a:p>
            <a:pPr lvl="1"/>
            <a:r>
              <a:rPr lang="en-US" dirty="0"/>
              <a:t>IBM AI(Watson)</a:t>
            </a:r>
          </a:p>
          <a:p>
            <a:pPr lvl="1"/>
            <a:r>
              <a:rPr lang="en-US" dirty="0"/>
              <a:t>Able to cross-reference 20 million Oncology records and correctly diagnose rare leukemia condition in a patient.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r>
              <a:rPr lang="en-GB" sz="1800" u="sng" dirty="0"/>
              <a:t>Oncology</a:t>
            </a:r>
            <a:r>
              <a:rPr lang="en-GB" sz="1800" dirty="0"/>
              <a:t> is the branch of medicine that studies, diagnoses, treats, and prevents </a:t>
            </a:r>
            <a:r>
              <a:rPr lang="en-GB" sz="1800" b="1" dirty="0"/>
              <a:t>cancer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r>
              <a:rPr lang="en-GB" sz="1800" u="sng" dirty="0" err="1"/>
              <a:t>Leukemia</a:t>
            </a:r>
            <a:r>
              <a:rPr lang="en-GB" sz="1800" dirty="0"/>
              <a:t> is a group of blood cancers that usually begin in the bone marrow and produce high numbers of abnormal blood cells.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7B804-1A62-15E1-C08C-4E7DC5B7B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1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454C-3DEB-4623-AF5A-60FD2B8E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8C3E-AA1B-4BF9-A144-43B65B917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1" dirty="0"/>
              <a:t>Google AI Eye Doctor</a:t>
            </a:r>
          </a:p>
          <a:p>
            <a:pPr lvl="1"/>
            <a:r>
              <a:rPr lang="en-US" sz="2200" dirty="0"/>
              <a:t>Examine retina scan and identify a condition called Diabetic Retinopathy.</a:t>
            </a:r>
          </a:p>
          <a:p>
            <a:r>
              <a:rPr lang="en-US" sz="2200" b="1" dirty="0"/>
              <a:t>Social Media</a:t>
            </a:r>
          </a:p>
          <a:p>
            <a:pPr lvl="1"/>
            <a:r>
              <a:rPr lang="en-US" sz="2200" dirty="0"/>
              <a:t>Facebook – Identify faces and tag users.</a:t>
            </a:r>
          </a:p>
          <a:p>
            <a:pPr lvl="1"/>
            <a:r>
              <a:rPr lang="en-US" sz="2200" dirty="0"/>
              <a:t>Twitter – Identify hate speech and terrorist languages in tweets.</a:t>
            </a:r>
          </a:p>
          <a:p>
            <a:pPr lvl="2"/>
            <a:r>
              <a:rPr lang="en-US" sz="2200" dirty="0">
                <a:highlight>
                  <a:srgbClr val="00FFFF"/>
                </a:highlight>
              </a:rPr>
              <a:t>Banned 3000 terrorist accounts.</a:t>
            </a:r>
          </a:p>
          <a:p>
            <a:pPr lvl="1"/>
            <a:endParaRPr lang="en-US" sz="1600" dirty="0"/>
          </a:p>
          <a:p>
            <a:r>
              <a:rPr lang="en-US" sz="2200" b="1" dirty="0"/>
              <a:t>Google predictive search engine</a:t>
            </a:r>
          </a:p>
          <a:p>
            <a:pPr lvl="1"/>
            <a:r>
              <a:rPr lang="en-US" sz="2200" dirty="0"/>
              <a:t>Based on your data (location, Age etc.)</a:t>
            </a:r>
          </a:p>
          <a:p>
            <a:r>
              <a:rPr lang="en-US" sz="2200" b="1" dirty="0"/>
              <a:t>Assistance</a:t>
            </a:r>
          </a:p>
          <a:p>
            <a:pPr lvl="1"/>
            <a:r>
              <a:rPr lang="en-US" sz="2200" dirty="0"/>
              <a:t>Google Assistant, </a:t>
            </a:r>
            <a:r>
              <a:rPr lang="en-US" sz="2200" b="1" dirty="0"/>
              <a:t>Google Duplex</a:t>
            </a:r>
            <a:r>
              <a:rPr lang="en-US" sz="2200" dirty="0"/>
              <a:t>, Siri, Alexa</a:t>
            </a:r>
          </a:p>
          <a:p>
            <a:r>
              <a:rPr lang="en-US" sz="2200" b="1" dirty="0"/>
              <a:t>Self-Driving car (Auto Pilot)</a:t>
            </a:r>
          </a:p>
          <a:p>
            <a:pPr lvl="1"/>
            <a:r>
              <a:rPr lang="en-US" sz="2200" dirty="0"/>
              <a:t>Tesla</a:t>
            </a:r>
          </a:p>
          <a:p>
            <a:r>
              <a:rPr lang="en-US" sz="2200" b="1" dirty="0"/>
              <a:t>Netflix, Gmail</a:t>
            </a:r>
          </a:p>
          <a:p>
            <a:pPr lvl="1"/>
            <a:r>
              <a:rPr lang="en-US" sz="2200" dirty="0"/>
              <a:t>Personalized movie recommendation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2277B-7949-4455-18DF-5FDE15869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6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C7F0-F3A5-D758-A473-1FF127CAA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Major components of an AI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70166-9304-67E1-C0CF-4AFAFC6C92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4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6E7D-63AF-D620-EA65-AE6DC551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8B2A-6D8A-63B0-476D-AF2F91B5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</a:t>
            </a:r>
            <a:r>
              <a:rPr lang="en-US" altLang="en-US" sz="4400" b="1" dirty="0"/>
              <a:t> </a:t>
            </a:r>
            <a:r>
              <a:rPr lang="en-US" altLang="en-US" dirty="0"/>
              <a:t>components of an AI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89E3-C758-E3DB-5BD0-26C92604E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Artificial Intelligence is built upon several </a:t>
            </a:r>
            <a:r>
              <a:rPr lang="en-GB" b="1" dirty="0"/>
              <a:t>core components</a:t>
            </a:r>
            <a:r>
              <a:rPr lang="en-GB" dirty="0"/>
              <a:t> that together enable machines to think, learn, and act intelligently. Each component plays a crucial role in mimicking different aspects of human intelligence.</a:t>
            </a:r>
          </a:p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1. Knowledge Representation</a:t>
            </a:r>
          </a:p>
          <a:p>
            <a:pPr marL="0" indent="0">
              <a:buNone/>
            </a:pPr>
            <a:r>
              <a:rPr lang="en-GB" dirty="0"/>
              <a:t>The method of </a:t>
            </a:r>
            <a:r>
              <a:rPr lang="en-GB" b="1" dirty="0"/>
              <a:t>storing information</a:t>
            </a:r>
            <a:r>
              <a:rPr lang="en-GB" dirty="0"/>
              <a:t> so that a machine can </a:t>
            </a:r>
            <a:r>
              <a:rPr lang="en-GB" b="1" dirty="0"/>
              <a:t>understand, reason, and use it</a:t>
            </a:r>
            <a:r>
              <a:rPr lang="en-GB" dirty="0"/>
              <a:t>. It helps AI systems </a:t>
            </a:r>
            <a:r>
              <a:rPr lang="en-GB" b="1" dirty="0"/>
              <a:t>represent the real world</a:t>
            </a:r>
            <a:r>
              <a:rPr lang="en-GB" dirty="0"/>
              <a:t> using facts, objects, events, and relationships.</a:t>
            </a:r>
          </a:p>
          <a:p>
            <a:pPr marL="0" indent="0">
              <a:buNone/>
            </a:pPr>
            <a:r>
              <a:rPr lang="en-GB" b="1" dirty="0"/>
              <a:t>Examples:</a:t>
            </a:r>
            <a:endParaRPr lang="en-GB" dirty="0"/>
          </a:p>
          <a:p>
            <a:pPr lvl="1"/>
            <a:r>
              <a:rPr lang="en-GB" dirty="0"/>
              <a:t>Semantic networks</a:t>
            </a:r>
          </a:p>
          <a:p>
            <a:pPr lvl="1"/>
            <a:r>
              <a:rPr lang="en-GB" dirty="0"/>
              <a:t>Ontologies</a:t>
            </a:r>
          </a:p>
          <a:p>
            <a:pPr lvl="1"/>
            <a:r>
              <a:rPr lang="en-GB" dirty="0"/>
              <a:t>Frames and logic-based representations</a:t>
            </a:r>
          </a:p>
          <a:p>
            <a:pPr marL="0" indent="0">
              <a:buNone/>
            </a:pPr>
            <a:r>
              <a:rPr lang="en-GB" b="1" dirty="0"/>
              <a:t>Real-world Use: </a:t>
            </a:r>
            <a:r>
              <a:rPr lang="en-GB" dirty="0"/>
              <a:t>Used in </a:t>
            </a:r>
            <a:r>
              <a:rPr lang="en-GB" b="1" dirty="0"/>
              <a:t>expert systems</a:t>
            </a:r>
            <a:r>
              <a:rPr lang="en-GB" dirty="0"/>
              <a:t>, </a:t>
            </a:r>
            <a:r>
              <a:rPr lang="en-GB" b="1" dirty="0"/>
              <a:t>chatbots</a:t>
            </a:r>
            <a:r>
              <a:rPr lang="en-GB" dirty="0"/>
              <a:t>, and </a:t>
            </a:r>
            <a:r>
              <a:rPr lang="en-GB" b="1" dirty="0"/>
              <a:t>knowledge graphs</a:t>
            </a:r>
            <a:r>
              <a:rPr lang="en-GB" dirty="0"/>
              <a:t> (like Google’s search engine).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DFF0A-1D01-BB5A-D9A7-11028D969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146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288B2-768F-7ECB-C304-37E696E17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520C-A109-AF29-B3BC-37956F0E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</a:t>
            </a:r>
            <a:r>
              <a:rPr lang="en-US" altLang="en-US" sz="4400" b="1" dirty="0"/>
              <a:t> </a:t>
            </a:r>
            <a:r>
              <a:rPr lang="en-US" altLang="en-US" dirty="0"/>
              <a:t>components of an AI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888F-393B-AE0C-E44F-5E632E565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highlight>
                  <a:srgbClr val="00FFFF"/>
                </a:highlight>
              </a:rPr>
              <a:t>2. Heuristic Search</a:t>
            </a:r>
          </a:p>
          <a:p>
            <a:pPr marL="0" indent="0">
              <a:buNone/>
            </a:pPr>
            <a:r>
              <a:rPr lang="en-GB" dirty="0"/>
              <a:t>A technique that allows AI systems to </a:t>
            </a:r>
            <a:r>
              <a:rPr lang="en-GB" b="1" dirty="0"/>
              <a:t>find optimal or near-optimal solutions efficiently</a:t>
            </a:r>
            <a:r>
              <a:rPr lang="en-GB" dirty="0"/>
              <a:t> by using </a:t>
            </a:r>
            <a:r>
              <a:rPr lang="en-GB" b="1" dirty="0"/>
              <a:t>rules of thumb (heuristics)</a:t>
            </a:r>
            <a:r>
              <a:rPr lang="en-GB" dirty="0"/>
              <a:t> instead of exhaustive search.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Enables problem-solving in large, complex spaces where checking all possibilities is impractical.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Examples:</a:t>
            </a:r>
            <a:endParaRPr lang="en-GB" dirty="0"/>
          </a:p>
          <a:p>
            <a:pPr lvl="1"/>
            <a:r>
              <a:rPr lang="en-GB" dirty="0"/>
              <a:t>Pathfinding (A*, Dijkstra’s Algorithm)</a:t>
            </a:r>
          </a:p>
          <a:p>
            <a:pPr lvl="1"/>
            <a:r>
              <a:rPr lang="en-GB" dirty="0"/>
              <a:t>Game-playing (Chess, Puzzle solving)</a:t>
            </a:r>
          </a:p>
          <a:p>
            <a:pPr marL="0" indent="0">
              <a:buNone/>
            </a:pPr>
            <a:r>
              <a:rPr lang="en-GB" b="1" dirty="0"/>
              <a:t>Real-world Use: </a:t>
            </a:r>
            <a:r>
              <a:rPr lang="en-GB" dirty="0"/>
              <a:t>Used in </a:t>
            </a:r>
            <a:r>
              <a:rPr lang="en-GB" b="1" dirty="0"/>
              <a:t>robot navigation</a:t>
            </a:r>
            <a:r>
              <a:rPr lang="en-GB" dirty="0"/>
              <a:t>, </a:t>
            </a:r>
            <a:r>
              <a:rPr lang="en-GB" b="1" dirty="0"/>
              <a:t>route optimization</a:t>
            </a:r>
            <a:r>
              <a:rPr lang="en-GB" dirty="0"/>
              <a:t>, and </a:t>
            </a:r>
            <a:r>
              <a:rPr lang="en-GB" b="1" dirty="0"/>
              <a:t>decision-making systems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1E9CC-FE6C-A7D6-0A11-EB3C05FD9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94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9B754-AB9C-911A-75FF-936D48AF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ding Python GIFs - Find &amp; Share on GIPHY">
            <a:extLst>
              <a:ext uri="{FF2B5EF4-FFF2-40B4-BE49-F238E27FC236}">
                <a16:creationId xmlns:a16="http://schemas.microsoft.com/office/drawing/2014/main" id="{72CC39DC-F52A-4620-18E6-7E9A47ABF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348" y="1066800"/>
            <a:ext cx="1924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B1FB40-FAAC-AA38-0829-67709F6F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</a:t>
            </a:r>
            <a:r>
              <a:rPr lang="en-US" altLang="en-US" sz="4400" b="1" dirty="0"/>
              <a:t> </a:t>
            </a:r>
            <a:r>
              <a:rPr lang="en-US" altLang="en-US" dirty="0"/>
              <a:t>components of an AI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4391E-0041-1702-0E7C-D80947E18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3. AI Programming Languages and Tools</a:t>
            </a:r>
          </a:p>
          <a:p>
            <a:pPr marL="0" indent="0">
              <a:buNone/>
            </a:pPr>
            <a:r>
              <a:rPr lang="en-US" dirty="0"/>
              <a:t>Specialized languages and frameworks for building intelligent systems.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b="1" dirty="0"/>
              <a:t>Popular Languages:</a:t>
            </a:r>
            <a:endParaRPr lang="en-US" dirty="0"/>
          </a:p>
          <a:p>
            <a:pPr lvl="1"/>
            <a:r>
              <a:rPr lang="en-US" b="1" dirty="0"/>
              <a:t>Python:</a:t>
            </a:r>
            <a:r>
              <a:rPr lang="en-US" dirty="0"/>
              <a:t> Machine Learning, Deep Learning (TensorFlow,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LISP / Prolog:</a:t>
            </a:r>
            <a:r>
              <a:rPr lang="en-US" dirty="0"/>
              <a:t> Early symbolic AI</a:t>
            </a:r>
          </a:p>
          <a:p>
            <a:pPr lvl="1"/>
            <a:r>
              <a:rPr lang="en-US" b="1" dirty="0"/>
              <a:t>C++ / Java:</a:t>
            </a:r>
            <a:r>
              <a:rPr lang="en-US" dirty="0"/>
              <a:t> Performance-oriented AI modules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b="1" dirty="0"/>
              <a:t>Tools &amp; Libraries:</a:t>
            </a:r>
            <a:endParaRPr lang="en-US" dirty="0"/>
          </a:p>
          <a:p>
            <a:pPr lvl="1"/>
            <a:r>
              <a:rPr lang="en-US" dirty="0"/>
              <a:t>TensorFlow, </a:t>
            </a:r>
            <a:r>
              <a:rPr lang="en-US" dirty="0" err="1"/>
              <a:t>PyTorch</a:t>
            </a:r>
            <a:r>
              <a:rPr lang="en-US" dirty="0"/>
              <a:t>, OpenCV, NLTK, </a:t>
            </a:r>
            <a:r>
              <a:rPr lang="en-US" dirty="0" err="1"/>
              <a:t>Keras</a:t>
            </a:r>
            <a:r>
              <a:rPr lang="en-US" dirty="0"/>
              <a:t>, Scikit-learn</a:t>
            </a:r>
          </a:p>
          <a:p>
            <a:pPr algn="l"/>
            <a:r>
              <a:rPr lang="en-US" b="1" dirty="0"/>
              <a:t>Purpose:</a:t>
            </a:r>
            <a:br>
              <a:rPr lang="en-US" dirty="0"/>
            </a:br>
            <a:r>
              <a:rPr lang="en-US" dirty="0"/>
              <a:t>Provide </a:t>
            </a:r>
            <a:r>
              <a:rPr lang="en-US" b="1" dirty="0"/>
              <a:t>flexibility, performance, and support</a:t>
            </a:r>
            <a:r>
              <a:rPr lang="en-US" dirty="0"/>
              <a:t> for implementing AI models and algorithms.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2FAFD-D979-8D36-FB94-A4ED98ED8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100" name="Picture 4" descr="C++ - Gradient - Wired - Lordicon">
            <a:extLst>
              <a:ext uri="{FF2B5EF4-FFF2-40B4-BE49-F238E27FC236}">
                <a16:creationId xmlns:a16="http://schemas.microsoft.com/office/drawing/2014/main" id="{FC64690E-BB5E-9B7D-32D3-012D1C969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223" y="3077976"/>
            <a:ext cx="21621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53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619E0-72E1-A2A2-4A2E-A5B5A4E8A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31CB-5A99-EF9C-98BF-B45EA5DE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</a:t>
            </a:r>
            <a:r>
              <a:rPr lang="en-US" altLang="en-US" sz="4400" b="1" dirty="0"/>
              <a:t> </a:t>
            </a:r>
            <a:r>
              <a:rPr lang="en-US" altLang="en-US" dirty="0"/>
              <a:t>components of an AI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661E-3F5D-2AAC-9691-2AC84B3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4. AI Hardware</a:t>
            </a:r>
          </a:p>
          <a:p>
            <a:pPr marL="0" indent="0">
              <a:buNone/>
            </a:pPr>
            <a:r>
              <a:rPr lang="en-US" dirty="0"/>
              <a:t>Specialized computing systems designed to handle </a:t>
            </a:r>
            <a:r>
              <a:rPr lang="en-US" b="1" dirty="0"/>
              <a:t>massive data processing and model computation</a:t>
            </a:r>
            <a:r>
              <a:rPr lang="en-US" dirty="0"/>
              <a:t>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b="1" dirty="0"/>
              <a:t>GPUs</a:t>
            </a:r>
            <a:r>
              <a:rPr lang="en-US" dirty="0"/>
              <a:t> – for deep learning computations</a:t>
            </a:r>
          </a:p>
          <a:p>
            <a:pPr lvl="1"/>
            <a:r>
              <a:rPr lang="en-US" b="1" dirty="0"/>
              <a:t>TPUs (Tensor Processing Units)</a:t>
            </a:r>
            <a:r>
              <a:rPr lang="en-US" dirty="0"/>
              <a:t> – Google’s AI hardware</a:t>
            </a:r>
          </a:p>
          <a:p>
            <a:pPr lvl="1"/>
            <a:r>
              <a:rPr lang="en-US" b="1" dirty="0"/>
              <a:t>Neuromorphic chips</a:t>
            </a:r>
            <a:r>
              <a:rPr lang="en-US" dirty="0"/>
              <a:t> – mimic brain neurons for parallel processing</a:t>
            </a:r>
          </a:p>
          <a:p>
            <a:pPr marL="0" indent="0" algn="l">
              <a:buNone/>
            </a:pPr>
            <a:endParaRPr lang="en-US" b="1" dirty="0"/>
          </a:p>
          <a:p>
            <a:pPr marL="0" indent="0" algn="l">
              <a:buNone/>
            </a:pPr>
            <a:r>
              <a:rPr lang="en-US" b="1" dirty="0"/>
              <a:t>Purpose: </a:t>
            </a:r>
            <a:r>
              <a:rPr lang="en-US" dirty="0"/>
              <a:t>Accelerates </a:t>
            </a:r>
            <a:r>
              <a:rPr lang="en-US" b="1" dirty="0"/>
              <a:t>training and inference</a:t>
            </a:r>
            <a:r>
              <a:rPr lang="en-US" dirty="0"/>
              <a:t> of AI models, enabling real-time intelligence (e.g., in autonomous vehicles).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69487-7395-F63B-E1E3-369174BF9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63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EAF3-0BAA-F7BA-DE6C-27B31FC8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 components of an AI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7582-D64C-A3D7-A554-C5C103159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5. Machine Learning and Deep Learning</a:t>
            </a:r>
          </a:p>
          <a:p>
            <a:pPr marL="0" indent="0">
              <a:buNone/>
            </a:pPr>
            <a:r>
              <a:rPr lang="en-GB" dirty="0"/>
              <a:t>Techniques that allow machines to </a:t>
            </a:r>
            <a:r>
              <a:rPr lang="en-GB" b="1" dirty="0"/>
              <a:t>learn from data</a:t>
            </a:r>
            <a:r>
              <a:rPr lang="en-GB" dirty="0"/>
              <a:t> instead of being explicitly programmed.</a:t>
            </a:r>
          </a:p>
          <a:p>
            <a:endParaRPr lang="en-GB" b="1" dirty="0"/>
          </a:p>
          <a:p>
            <a:r>
              <a:rPr lang="en-GB" b="1" dirty="0"/>
              <a:t>Machine Learning:</a:t>
            </a:r>
            <a:r>
              <a:rPr lang="en-GB" dirty="0"/>
              <a:t> Supervised, Unsupervised, Reinforcement Learning.</a:t>
            </a:r>
          </a:p>
          <a:p>
            <a:endParaRPr lang="en-GB" b="1" dirty="0"/>
          </a:p>
          <a:p>
            <a:r>
              <a:rPr lang="en-GB" b="1" dirty="0"/>
              <a:t>Deep Learning:</a:t>
            </a:r>
            <a:r>
              <a:rPr lang="en-GB" dirty="0"/>
              <a:t> Neural networks that mimic the human brain for pattern recognition.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Real-world Use: </a:t>
            </a:r>
            <a:r>
              <a:rPr lang="en-GB" dirty="0"/>
              <a:t>Used in image recognition, speech translation, and predictive analytics.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B2539-9B31-ACB3-5ED5-3EC4AB378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29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A4C3-39F8-44E8-63AA-56B7B55ED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91138D-88C2-0A28-6C6C-87128D40D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4" y="2266949"/>
            <a:ext cx="6030052" cy="3305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CF399-89D5-7569-AED6-0E349FFE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 components of an AI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5A816-AC47-F35C-21FE-5D86ED94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6. Natural Language Processing (NLP) </a:t>
            </a:r>
          </a:p>
          <a:p>
            <a:pPr marL="0" indent="0">
              <a:buNone/>
            </a:pPr>
            <a:r>
              <a:rPr lang="en-US" dirty="0"/>
              <a:t>Enables computers to </a:t>
            </a:r>
            <a:r>
              <a:rPr lang="en-US" b="1" dirty="0"/>
              <a:t>understand, interpret, and respond to human language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Examples:</a:t>
            </a:r>
            <a:endParaRPr lang="en-US" dirty="0"/>
          </a:p>
          <a:p>
            <a:pPr lvl="1"/>
            <a:r>
              <a:rPr lang="en-US" dirty="0"/>
              <a:t>ChatGPT, Siri, Google Assistant</a:t>
            </a:r>
          </a:p>
          <a:p>
            <a:pPr lvl="1"/>
            <a:r>
              <a:rPr lang="en-US" dirty="0"/>
              <a:t>Language translation, sentiment analysis</a:t>
            </a:r>
          </a:p>
          <a:p>
            <a:pPr marL="0" indent="0" algn="l">
              <a:buNone/>
            </a:pPr>
            <a:endParaRPr lang="en-US" b="1" dirty="0"/>
          </a:p>
          <a:p>
            <a:pPr marL="0" indent="0" algn="l">
              <a:buNone/>
            </a:pPr>
            <a:endParaRPr lang="en-US" b="1" dirty="0"/>
          </a:p>
          <a:p>
            <a:pPr marL="0" indent="0" algn="l">
              <a:buNone/>
            </a:pPr>
            <a:endParaRPr lang="en-US" b="1" dirty="0"/>
          </a:p>
          <a:p>
            <a:pPr marL="0" indent="0" algn="l">
              <a:buNone/>
            </a:pPr>
            <a:endParaRPr lang="en-US" b="1" dirty="0"/>
          </a:p>
          <a:p>
            <a:pPr marL="0" indent="0" algn="l">
              <a:buNone/>
            </a:pPr>
            <a:endParaRPr lang="en-US" b="1" dirty="0"/>
          </a:p>
          <a:p>
            <a:pPr marL="0" indent="0" algn="l">
              <a:buNone/>
            </a:pPr>
            <a:endParaRPr lang="en-US" b="1" dirty="0"/>
          </a:p>
          <a:p>
            <a:pPr marL="0" indent="0" algn="l">
              <a:buNone/>
            </a:pPr>
            <a:r>
              <a:rPr lang="en-US" b="1" dirty="0"/>
              <a:t>Purpose: </a:t>
            </a:r>
            <a:r>
              <a:rPr lang="en-US" dirty="0"/>
              <a:t>Improves </a:t>
            </a:r>
            <a:r>
              <a:rPr lang="en-US" b="1" dirty="0"/>
              <a:t>human-computer interaction</a:t>
            </a:r>
            <a:r>
              <a:rPr lang="en-US" dirty="0"/>
              <a:t> and makes AI communication natural.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74B81-52E9-2DE5-1752-E09670695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79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C521-7C41-C5A8-DB73-1413E37C0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6743-5076-29E4-B16F-E8D6E520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 components of an AI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74179-6C10-B55B-FEC3-01D0BA7B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7. Perception and Vision</a:t>
            </a:r>
          </a:p>
          <a:p>
            <a:pPr marL="0" indent="0">
              <a:buNone/>
            </a:pPr>
            <a:r>
              <a:rPr lang="en-GB" dirty="0"/>
              <a:t>Systems that allow machines to </a:t>
            </a:r>
            <a:r>
              <a:rPr lang="en-GB" b="1" dirty="0">
                <a:highlight>
                  <a:srgbClr val="00FFFF"/>
                </a:highlight>
              </a:rPr>
              <a:t>see</a:t>
            </a:r>
            <a:r>
              <a:rPr lang="en-GB" b="1" dirty="0"/>
              <a:t>, </a:t>
            </a:r>
            <a:r>
              <a:rPr lang="en-GB" b="1" dirty="0">
                <a:highlight>
                  <a:srgbClr val="FFFF00"/>
                </a:highlight>
              </a:rPr>
              <a:t>hear</a:t>
            </a:r>
            <a:r>
              <a:rPr lang="en-GB" b="1" dirty="0"/>
              <a:t>, and </a:t>
            </a:r>
            <a:r>
              <a:rPr lang="en-GB" b="1" dirty="0">
                <a:highlight>
                  <a:srgbClr val="FF00FF"/>
                </a:highlight>
              </a:rPr>
              <a:t>interpret</a:t>
            </a:r>
            <a:r>
              <a:rPr lang="en-GB" b="1" dirty="0"/>
              <a:t> sensory data</a:t>
            </a:r>
            <a:r>
              <a:rPr lang="en-GB" dirty="0"/>
              <a:t>.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Examples:</a:t>
            </a:r>
            <a:endParaRPr lang="en-GB" dirty="0"/>
          </a:p>
          <a:p>
            <a:pPr lvl="1"/>
            <a:r>
              <a:rPr lang="en-GB" dirty="0"/>
              <a:t>Computer Vision (object recognition, facial detection)</a:t>
            </a:r>
          </a:p>
          <a:p>
            <a:pPr lvl="1"/>
            <a:r>
              <a:rPr lang="en-GB" dirty="0"/>
              <a:t>Speech Recognition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marL="0" indent="0" algn="l">
              <a:buNone/>
            </a:pPr>
            <a:r>
              <a:rPr lang="en-GB" b="1" dirty="0"/>
              <a:t>Purpose: </a:t>
            </a:r>
            <a:r>
              <a:rPr lang="en-GB" dirty="0"/>
              <a:t>Helps robots and smart systems </a:t>
            </a:r>
            <a:r>
              <a:rPr lang="en-GB" b="1" dirty="0"/>
              <a:t>understand their environment</a:t>
            </a:r>
            <a:r>
              <a:rPr lang="en-GB" dirty="0"/>
              <a:t> for real-world actions.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71BD1-4AFD-29B6-D4A6-C18D2043A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AutoShape 2" descr="Improve Accuracy and Robustness of Vision AI Apps with Vision Transformers  and NVIDIA TAO | NVIDIA Technical Blog">
            <a:extLst>
              <a:ext uri="{FF2B5EF4-FFF2-40B4-BE49-F238E27FC236}">
                <a16:creationId xmlns:a16="http://schemas.microsoft.com/office/drawing/2014/main" id="{4A8330A1-1894-CDFA-59D8-9EC7D99662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22CC93-1C44-3F06-6C98-5ECD6CF6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872" y="2774798"/>
            <a:ext cx="4717411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0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2A83-DEB2-9309-1632-4F0A23D5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Intelligence in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637E-B63A-E0E5-7BDF-9FDCF74A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Intelligence in Machines:</a:t>
            </a:r>
          </a:p>
          <a:p>
            <a:r>
              <a:rPr lang="en-US" b="1" dirty="0"/>
              <a:t>Observe</a:t>
            </a:r>
            <a:r>
              <a:rPr lang="en-US" dirty="0"/>
              <a:t> → Sensors/Inputs Devices (e.g., camera, microphone)</a:t>
            </a:r>
          </a:p>
          <a:p>
            <a:r>
              <a:rPr lang="en-US" b="1" dirty="0"/>
              <a:t>Reason</a:t>
            </a:r>
            <a:r>
              <a:rPr lang="en-US" dirty="0"/>
              <a:t> → Algorithms (e.g., decision-making models)</a:t>
            </a:r>
          </a:p>
          <a:p>
            <a:r>
              <a:rPr lang="en-US" b="1" dirty="0"/>
              <a:t>Decide</a:t>
            </a:r>
            <a:r>
              <a:rPr lang="en-US" dirty="0"/>
              <a:t> → Action (e.g., robot moves, chatbot responds)</a:t>
            </a:r>
          </a:p>
          <a:p>
            <a:r>
              <a:rPr lang="en-US" b="1" dirty="0"/>
              <a:t>Learn</a:t>
            </a:r>
            <a:r>
              <a:rPr lang="en-US" dirty="0"/>
              <a:t> → Machine Learning (improving with experience)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AI is about </a:t>
            </a:r>
            <a:r>
              <a:rPr lang="en-US" b="1" dirty="0">
                <a:highlight>
                  <a:srgbClr val="FFFF00"/>
                </a:highlight>
              </a:rPr>
              <a:t>building machines that can mimic this human-like intelligence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C2EA6-0480-9D03-84DB-D844F4936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86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4E44C-B8B9-B62B-2785-A2E43EE6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9A70-EC44-0CBD-A61D-72050A78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 components of an AI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63874-8E8B-C000-78EE-064F8C4AF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8. Reasoning and Planning</a:t>
            </a:r>
          </a:p>
          <a:p>
            <a:pPr marL="0" indent="0">
              <a:buNone/>
            </a:pPr>
            <a:r>
              <a:rPr lang="en-GB" dirty="0"/>
              <a:t>The ability to </a:t>
            </a:r>
            <a:r>
              <a:rPr lang="en-GB" b="1" dirty="0"/>
              <a:t>make decisions, solve problems, and plan actions</a:t>
            </a:r>
            <a:r>
              <a:rPr lang="en-GB" dirty="0"/>
              <a:t> logically.</a:t>
            </a:r>
          </a:p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Examples:</a:t>
            </a:r>
            <a:endParaRPr lang="en-GB" dirty="0"/>
          </a:p>
          <a:p>
            <a:pPr lvl="1"/>
            <a:r>
              <a:rPr lang="en-GB" dirty="0"/>
              <a:t>Rule-based reasoning</a:t>
            </a:r>
          </a:p>
          <a:p>
            <a:pPr lvl="1"/>
            <a:r>
              <a:rPr lang="en-GB" dirty="0"/>
              <a:t>Decision trees</a:t>
            </a:r>
          </a:p>
          <a:p>
            <a:pPr lvl="1"/>
            <a:r>
              <a:rPr lang="en-GB" dirty="0"/>
              <a:t>Automated planning systems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marL="0" indent="0" algn="l">
              <a:buNone/>
            </a:pPr>
            <a:r>
              <a:rPr lang="en-GB" b="1" dirty="0"/>
              <a:t>Purpose: </a:t>
            </a:r>
            <a:r>
              <a:rPr lang="en-GB" dirty="0"/>
              <a:t>Enables AI to </a:t>
            </a:r>
            <a:r>
              <a:rPr lang="en-GB" b="1" dirty="0"/>
              <a:t>act intelligently</a:t>
            </a:r>
            <a:r>
              <a:rPr lang="en-GB" dirty="0"/>
              <a:t> rather than react blindly.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CDB9-64FF-33DF-9B6E-22EA23D4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26" name="Picture 2" descr="What is a Decision Tree? - Displayr">
            <a:extLst>
              <a:ext uri="{FF2B5EF4-FFF2-40B4-BE49-F238E27FC236}">
                <a16:creationId xmlns:a16="http://schemas.microsoft.com/office/drawing/2014/main" id="{27DF046F-564D-604B-0F71-C4CAD385F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" t="7176" r="9190" b="12870"/>
          <a:stretch>
            <a:fillRect/>
          </a:stretch>
        </p:blipFill>
        <p:spPr bwMode="auto">
          <a:xfrm>
            <a:off x="4945202" y="2002154"/>
            <a:ext cx="6959032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16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B2C7-C5D6-19CE-8EC7-DA62F78D0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A001-5B9E-A0D9-427F-1A036F64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Major components of an AI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63D27-7C48-8A88-656D-3F0D0E205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9. Robotics and Autonomous Systems</a:t>
            </a:r>
          </a:p>
          <a:p>
            <a:pPr marL="0" indent="0">
              <a:buNone/>
            </a:pPr>
            <a:r>
              <a:rPr lang="en-GB" dirty="0"/>
              <a:t>Integration of AI into </a:t>
            </a:r>
            <a:r>
              <a:rPr lang="en-GB" b="1" dirty="0"/>
              <a:t>physical machines</a:t>
            </a:r>
            <a:r>
              <a:rPr lang="en-GB" dirty="0"/>
              <a:t> that can sense, plan, and act.</a:t>
            </a:r>
            <a:endParaRPr lang="en-GB" b="1" dirty="0"/>
          </a:p>
          <a:p>
            <a:r>
              <a:rPr lang="en-GB" b="1" dirty="0"/>
              <a:t>Examples:</a:t>
            </a:r>
            <a:endParaRPr lang="en-GB" dirty="0"/>
          </a:p>
          <a:p>
            <a:pPr lvl="1"/>
            <a:r>
              <a:rPr lang="en-GB" dirty="0"/>
              <a:t>Drones, self-driving cars, industrial robots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marL="0" indent="0" algn="l">
              <a:buNone/>
            </a:pPr>
            <a:r>
              <a:rPr lang="en-GB" b="1" dirty="0"/>
              <a:t>Purpose: </a:t>
            </a:r>
            <a:r>
              <a:rPr lang="en-GB" dirty="0"/>
              <a:t>Brings AI from software into the </a:t>
            </a:r>
            <a:r>
              <a:rPr lang="en-GB" b="1" dirty="0"/>
              <a:t>physical world</a:t>
            </a:r>
            <a:r>
              <a:rPr lang="en-GB" dirty="0"/>
              <a:t>, performing tasks autonomously.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73334-2976-E923-9278-FD9940B0A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AutoShape 2" descr="ezgif.com-resize (17)">
            <a:extLst>
              <a:ext uri="{FF2B5EF4-FFF2-40B4-BE49-F238E27FC236}">
                <a16:creationId xmlns:a16="http://schemas.microsoft.com/office/drawing/2014/main" id="{AC3707AB-8B19-948F-E7C3-41F9CD8A5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AC8BA-8CD1-4D31-F830-5D6BAB4E2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23" y="2035874"/>
            <a:ext cx="5359611" cy="35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78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6521-EF62-48BE-B0A5-9F813016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02CB6-6A8A-4566-9B63-49278965A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endParaRPr lang="en-US" altLang="en-US" sz="2600" dirty="0"/>
          </a:p>
          <a:p>
            <a:pPr marL="0" indent="0">
              <a:buNone/>
            </a:pPr>
            <a:r>
              <a:rPr lang="en-US" altLang="en-US" sz="3000" dirty="0">
                <a:highlight>
                  <a:srgbClr val="00FFFF"/>
                </a:highlight>
              </a:rPr>
              <a:t>Today, most of the AI programs are implemented on </a:t>
            </a:r>
            <a:r>
              <a:rPr lang="en-US" altLang="en-US" sz="3000" b="1" dirty="0">
                <a:highlight>
                  <a:srgbClr val="00FFFF"/>
                </a:highlight>
              </a:rPr>
              <a:t>Von-Neumann machines.</a:t>
            </a:r>
            <a:r>
              <a:rPr lang="en-US" altLang="en-US" sz="3000" dirty="0">
                <a:highlight>
                  <a:srgbClr val="00FFFF"/>
                </a:highlight>
              </a:rPr>
              <a:t> However dedicated workshops have emerged for AI Programming.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7CBBE-F2FA-3D56-5823-E6AAFE4EB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04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224F-FDE6-F3E8-D843-F92BB41F4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Von-Neumann Architecture (1945)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9DA6A-C082-FDAB-86EB-6BC713D41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34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5EBC-DF94-0039-8114-4F042BD1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Implementation on Von Neumann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B9E0-F26E-236F-173F-FA57A19DA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Von Neumann architecture is the traditional computer design model proposed by John Von Neumann in 1945. </a:t>
            </a:r>
            <a:r>
              <a:rPr lang="en-GB" dirty="0">
                <a:highlight>
                  <a:srgbClr val="00FFFF"/>
                </a:highlight>
              </a:rPr>
              <a:t>It uses a single memory to store both data and instructions, and executes tasks sequentially (step-by-step).</a:t>
            </a:r>
            <a:r>
              <a:rPr lang="en-GB" dirty="0"/>
              <a:t> Almost all modern computers (desktops, laptops, and servers) are based on this architecture.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b="1" dirty="0"/>
              <a:t>AI Context:</a:t>
            </a:r>
          </a:p>
          <a:p>
            <a:pPr marL="0" indent="0">
              <a:buNone/>
            </a:pPr>
            <a:r>
              <a:rPr lang="en-US" dirty="0"/>
              <a:t>Since most AI algorithms and frameworks (like TensorFlow, </a:t>
            </a:r>
            <a:r>
              <a:rPr lang="en-US" dirty="0" err="1"/>
              <a:t>PyTorch</a:t>
            </a:r>
            <a:r>
              <a:rPr lang="en-US" dirty="0"/>
              <a:t>, OpenCV, etc.) are developed on </a:t>
            </a:r>
            <a:r>
              <a:rPr lang="en-US" b="1" dirty="0"/>
              <a:t>standard computers</a:t>
            </a:r>
            <a:r>
              <a:rPr lang="en-US" dirty="0"/>
              <a:t>, they inherently </a:t>
            </a:r>
            <a:r>
              <a:rPr lang="en-US" b="1" dirty="0"/>
              <a:t>run on Von Neumann machines</a:t>
            </a:r>
            <a:r>
              <a:rPr lang="en-US" dirty="0"/>
              <a:t>. These machines handle </a:t>
            </a:r>
            <a:r>
              <a:rPr lang="en-US" b="1" dirty="0"/>
              <a:t>AI computations</a:t>
            </a:r>
            <a:r>
              <a:rPr lang="en-US" dirty="0"/>
              <a:t> like:</a:t>
            </a:r>
          </a:p>
          <a:p>
            <a:pPr lvl="1"/>
            <a:r>
              <a:rPr lang="en-US" dirty="0"/>
              <a:t>Training neural networks</a:t>
            </a:r>
          </a:p>
          <a:p>
            <a:pPr lvl="1"/>
            <a:r>
              <a:rPr lang="en-US" dirty="0"/>
              <a:t>Running simulations</a:t>
            </a:r>
          </a:p>
          <a:p>
            <a:pPr lvl="1"/>
            <a:r>
              <a:rPr lang="en-US" dirty="0"/>
              <a:t>Processing data and performing reasoning tasks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B7834-9259-BBB1-916D-D95A09A44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43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084E-8B01-4336-910C-10576A62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Von-Neumann Architecture (1945)</a:t>
            </a:r>
            <a:endParaRPr lang="en-US" dirty="0"/>
          </a:p>
        </p:txBody>
      </p:sp>
      <p:pic>
        <p:nvPicPr>
          <p:cNvPr id="2050" name="Picture 2" descr="Image result for What are von neumann machines">
            <a:extLst>
              <a:ext uri="{FF2B5EF4-FFF2-40B4-BE49-F238E27FC236}">
                <a16:creationId xmlns:a16="http://schemas.microsoft.com/office/drawing/2014/main" id="{F7816896-A1F1-49DF-92CE-02F08DBF63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75" y="1000125"/>
            <a:ext cx="9601859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81B83-ED85-4218-4B9F-AC8F56737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08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466F-E25D-002A-297B-D91833B9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Von-Neumann Architecture (1945)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F6F67-F5D7-9196-5DDB-71251C5A7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Limitation:</a:t>
            </a:r>
          </a:p>
          <a:p>
            <a:r>
              <a:rPr lang="en-GB" dirty="0"/>
              <a:t>The Von Neumann architecture faces the </a:t>
            </a:r>
            <a:r>
              <a:rPr lang="en-GB" b="1" dirty="0"/>
              <a:t>“</a:t>
            </a:r>
            <a:r>
              <a:rPr lang="en-GB" b="1" dirty="0">
                <a:highlight>
                  <a:srgbClr val="00FFFF"/>
                </a:highlight>
              </a:rPr>
              <a:t>Von Neumann bottleneck</a:t>
            </a:r>
            <a:r>
              <a:rPr lang="en-GB" b="1" dirty="0"/>
              <a:t>”</a:t>
            </a:r>
            <a:r>
              <a:rPr lang="en-GB" dirty="0"/>
              <a:t> — </a:t>
            </a:r>
            <a:r>
              <a:rPr lang="en-GB" dirty="0">
                <a:highlight>
                  <a:srgbClr val="00FFFF"/>
                </a:highlight>
              </a:rPr>
              <a:t>a delay caused by data transfer between CPU and memory</a:t>
            </a:r>
            <a:r>
              <a:rPr lang="en-GB" dirty="0"/>
              <a:t>.</a:t>
            </a:r>
          </a:p>
          <a:p>
            <a:r>
              <a:rPr lang="en-GB" dirty="0"/>
              <a:t>This is a </a:t>
            </a:r>
            <a:r>
              <a:rPr lang="en-GB" b="1" dirty="0"/>
              <a:t>performance limitation</a:t>
            </a:r>
            <a:r>
              <a:rPr lang="en-GB" dirty="0"/>
              <a:t> for </a:t>
            </a:r>
            <a:r>
              <a:rPr lang="en-GB" b="1" dirty="0"/>
              <a:t>large-scale AI computations</a:t>
            </a:r>
            <a:r>
              <a:rPr lang="en-GB" dirty="0"/>
              <a:t>, especially in </a:t>
            </a:r>
            <a:r>
              <a:rPr lang="en-GB" b="1" dirty="0"/>
              <a:t>deep learning</a:t>
            </a:r>
            <a:r>
              <a:rPr lang="en-GB" dirty="0"/>
              <a:t> and </a:t>
            </a:r>
            <a:r>
              <a:rPr lang="en-GB" b="1" dirty="0"/>
              <a:t>neural networks</a:t>
            </a:r>
            <a:r>
              <a:rPr lang="en-GB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Modern Trend:</a:t>
            </a:r>
          </a:p>
          <a:p>
            <a:pPr marL="0" indent="0">
              <a:buNone/>
            </a:pPr>
            <a:r>
              <a:rPr lang="en-US" dirty="0"/>
              <a:t>To overcome this, new hardware architectures are emerging, such as:</a:t>
            </a:r>
          </a:p>
          <a:p>
            <a:pPr lvl="1"/>
            <a:r>
              <a:rPr lang="en-US" b="1" dirty="0"/>
              <a:t>Neuromorphic computing</a:t>
            </a:r>
            <a:r>
              <a:rPr lang="en-US" dirty="0"/>
              <a:t> – chips that mimic the human brain.</a:t>
            </a:r>
          </a:p>
          <a:p>
            <a:pPr lvl="1"/>
            <a:r>
              <a:rPr lang="en-US" b="1" dirty="0"/>
              <a:t>Quantum computing</a:t>
            </a:r>
            <a:r>
              <a:rPr lang="en-US" dirty="0"/>
              <a:t> – for parallel and probabilistic computation.</a:t>
            </a:r>
          </a:p>
          <a:p>
            <a:pPr lvl="1"/>
            <a:r>
              <a:rPr lang="en-US" b="1" dirty="0"/>
              <a:t>AI accelerators (GPUs, TPUs)</a:t>
            </a:r>
            <a:r>
              <a:rPr lang="en-US" dirty="0"/>
              <a:t> – specialized for deep learning.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804C6-8A3E-4E6E-F0FC-24924A5E9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14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064F-AC8E-484D-AC78-2390CD66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AI can do today? (applications of 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9B0C-9066-4B72-8FFA-BE92AF2DA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Drive</a:t>
            </a:r>
          </a:p>
          <a:p>
            <a:r>
              <a:rPr lang="en-US" dirty="0"/>
              <a:t>Clean Floor</a:t>
            </a:r>
          </a:p>
          <a:p>
            <a:r>
              <a:rPr lang="en-US" dirty="0"/>
              <a:t>Play Chess</a:t>
            </a:r>
          </a:p>
          <a:p>
            <a:r>
              <a:rPr lang="en-US" dirty="0"/>
              <a:t>Inventions</a:t>
            </a:r>
          </a:p>
          <a:p>
            <a:r>
              <a:rPr lang="en-US" dirty="0"/>
              <a:t>Creative Writing</a:t>
            </a:r>
          </a:p>
          <a:p>
            <a:r>
              <a:rPr lang="en-US" dirty="0"/>
              <a:t>Discover Drugs</a:t>
            </a:r>
          </a:p>
          <a:p>
            <a:r>
              <a:rPr lang="en-US" dirty="0"/>
              <a:t>Recognize people</a:t>
            </a:r>
          </a:p>
          <a:p>
            <a:r>
              <a:rPr lang="en-US" dirty="0"/>
              <a:t>Recognize Activity</a:t>
            </a:r>
          </a:p>
          <a:p>
            <a:r>
              <a:rPr lang="en-US" dirty="0"/>
              <a:t>Identify Disease</a:t>
            </a:r>
          </a:p>
          <a:p>
            <a:r>
              <a:rPr lang="en-US" dirty="0"/>
              <a:t>Translate between Languages</a:t>
            </a:r>
          </a:p>
          <a:p>
            <a:r>
              <a:rPr lang="en-US" dirty="0"/>
              <a:t>Perform Surgical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29FFA-3D3F-95F9-D0A3-68724FF05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11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5AAA2-4B4B-D4A5-8FDD-31910ECB2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F7269-E4F3-21AC-C56A-09F166B41C61}"/>
              </a:ext>
            </a:extLst>
          </p:cNvPr>
          <p:cNvSpPr txBox="1"/>
          <p:nvPr/>
        </p:nvSpPr>
        <p:spPr>
          <a:xfrm>
            <a:off x="0" y="-1724"/>
            <a:ext cx="2813368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r>
              <a:rPr lang="en-US" sz="1600" b="1" noProof="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Not included in the Syllabus </a:t>
            </a:r>
            <a:endParaRPr lang="en-US" sz="1600" noProof="0" dirty="0">
              <a:solidFill>
                <a:srgbClr val="EE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39F4A6-27B0-A820-4764-A35377356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u="sng" dirty="0">
                <a:solidFill>
                  <a:srgbClr val="EE0000"/>
                </a:solidFill>
                <a:highlight>
                  <a:srgbClr val="00FF00"/>
                </a:highlight>
                <a:latin typeface="Georgia" panose="02040502050405020303" pitchFamily="18" charset="0"/>
              </a:rPr>
              <a:t>Study hard </a:t>
            </a:r>
          </a:p>
          <a:p>
            <a:pPr marL="0" indent="0" algn="ctr">
              <a:buNone/>
            </a:pPr>
            <a:r>
              <a:rPr lang="en-US" sz="8000" b="1" dirty="0">
                <a:latin typeface="Ink Free" panose="03080402000500000000" pitchFamily="66" charset="0"/>
              </a:rPr>
              <a:t>because there is no better feeling than knowing everything in exam</a:t>
            </a:r>
          </a:p>
        </p:txBody>
      </p:sp>
    </p:spTree>
    <p:extLst>
      <p:ext uri="{BB962C8B-B14F-4D97-AF65-F5344CB8AC3E}">
        <p14:creationId xmlns:p14="http://schemas.microsoft.com/office/powerpoint/2010/main" val="1577893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BE2E6-8787-3D1D-1192-47216B601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9823" y="6480890"/>
            <a:ext cx="1689100" cy="365125"/>
          </a:xfrm>
          <a:prstGeom prst="rect">
            <a:avLst/>
          </a:prstGeom>
        </p:spPr>
        <p:txBody>
          <a:bodyPr/>
          <a:lstStyle/>
          <a:p>
            <a:fld id="{7472CE09-311C-4CDB-87AD-5FE14EBCB3A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0242" name="Picture 2" descr="Easy ways to ask your professor for help | IGNITE">
            <a:extLst>
              <a:ext uri="{FF2B5EF4-FFF2-40B4-BE49-F238E27FC236}">
                <a16:creationId xmlns:a16="http://schemas.microsoft.com/office/drawing/2014/main" id="{0E3F2E53-BEEE-2083-66E6-D2FDDE84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81" y="348698"/>
            <a:ext cx="10952182" cy="616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6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3E1C8-062C-87BA-02E1-8E337458C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FC65A7-B09C-6CBE-F4FD-D8F4A8D4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834474"/>
            <a:ext cx="10182454" cy="5793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99CDA-CBC6-52A8-E4FC-B3AAD058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Growth timeline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801B1-90B6-CC84-1EB7-C74B9E56B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A5A7A-D756-23E1-D9AC-D288FAD416C3}"/>
              </a:ext>
            </a:extLst>
          </p:cNvPr>
          <p:cNvSpPr txBox="1"/>
          <p:nvPr/>
        </p:nvSpPr>
        <p:spPr>
          <a:xfrm>
            <a:off x="391886" y="5551714"/>
            <a:ext cx="102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hlinkClick r:id="rId3"/>
              </a:rPr>
              <a:t>Article Link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026" name="Picture 2" descr="Garry Kasparov - SNF Agora Institute at Johns Hopkins">
            <a:extLst>
              <a:ext uri="{FF2B5EF4-FFF2-40B4-BE49-F238E27FC236}">
                <a16:creationId xmlns:a16="http://schemas.microsoft.com/office/drawing/2014/main" id="{467D35E1-33F3-4182-D2EC-330AAB779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428" y="3856061"/>
            <a:ext cx="1975572" cy="197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24F14A-DB08-2887-5755-8B75825EB590}"/>
              </a:ext>
            </a:extLst>
          </p:cNvPr>
          <p:cNvSpPr txBox="1"/>
          <p:nvPr/>
        </p:nvSpPr>
        <p:spPr>
          <a:xfrm>
            <a:off x="10216428" y="5738249"/>
            <a:ext cx="197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highlight>
                  <a:srgbClr val="00FFFF"/>
                </a:highlight>
              </a:rPr>
              <a:t>Garry Kasparov</a:t>
            </a:r>
          </a:p>
        </p:txBody>
      </p:sp>
    </p:spTree>
    <p:extLst>
      <p:ext uri="{BB962C8B-B14F-4D97-AF65-F5344CB8AC3E}">
        <p14:creationId xmlns:p14="http://schemas.microsoft.com/office/powerpoint/2010/main" val="200184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E53C-61C7-E921-555F-947E34CA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1997: When AI Defeated the World Chess Champion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672A5-BCE3-7EF7-A03F-C313A0EA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7605932" cy="54787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u="sng" dirty="0">
                <a:highlight>
                  <a:srgbClr val="00FFFF"/>
                </a:highlight>
              </a:rPr>
              <a:t>Deep Blue vs. Garry Kasparov</a:t>
            </a:r>
          </a:p>
          <a:p>
            <a:r>
              <a:rPr lang="en-GB" sz="2600" b="1" dirty="0"/>
              <a:t>Deep Blue: </a:t>
            </a:r>
            <a:r>
              <a:rPr lang="en-GB" sz="2600" dirty="0"/>
              <a:t>A chess-playing supercomputer built by IBM.</a:t>
            </a:r>
          </a:p>
          <a:p>
            <a:r>
              <a:rPr lang="en-GB" sz="2600" b="1" dirty="0"/>
              <a:t>Garry Kasparov: </a:t>
            </a:r>
            <a:r>
              <a:rPr lang="en-GB" sz="2600" dirty="0"/>
              <a:t>World Chess Champion, considered the best human player at that time.</a:t>
            </a:r>
          </a:p>
          <a:p>
            <a:r>
              <a:rPr lang="en-GB" sz="2600" b="1" dirty="0"/>
              <a:t>Event: </a:t>
            </a:r>
            <a:r>
              <a:rPr lang="en-GB" sz="2600" dirty="0"/>
              <a:t>Six-game chess match held in May 1997 in New York.</a:t>
            </a:r>
          </a:p>
          <a:p>
            <a:r>
              <a:rPr lang="en-GB" sz="2600" b="1" dirty="0"/>
              <a:t>Outcome: </a:t>
            </a:r>
            <a:r>
              <a:rPr lang="en-GB" sz="2600" dirty="0"/>
              <a:t>Deep Blue won the match 3.5 – 2.5, defeating Kasparov.</a:t>
            </a:r>
          </a:p>
          <a:p>
            <a:r>
              <a:rPr lang="en-GB" sz="2600" b="1" dirty="0"/>
              <a:t>Historical First: </a:t>
            </a:r>
            <a:r>
              <a:rPr lang="en-GB" sz="2600" dirty="0"/>
              <a:t>The first time a computer defeated a reigning world champion under standard chess tournament rules.</a:t>
            </a:r>
          </a:p>
          <a:p>
            <a:r>
              <a:rPr lang="en-GB" sz="2600" b="1" dirty="0"/>
              <a:t>Key Factor: </a:t>
            </a:r>
            <a:r>
              <a:rPr lang="en-GB" sz="2600" dirty="0"/>
              <a:t>Deep Blue could </a:t>
            </a:r>
            <a:r>
              <a:rPr lang="en-GB" sz="2600" dirty="0" err="1"/>
              <a:t>analyze</a:t>
            </a:r>
            <a:r>
              <a:rPr lang="en-GB" sz="2600" dirty="0"/>
              <a:t> 200 million positions per second.</a:t>
            </a:r>
          </a:p>
          <a:p>
            <a:r>
              <a:rPr lang="en-GB" sz="2600" b="1" dirty="0"/>
              <a:t>Impact: </a:t>
            </a:r>
            <a:r>
              <a:rPr lang="en-GB" sz="2600" dirty="0"/>
              <a:t>Landmark moment showing the power of AI and machine computation in solving complex tasks.</a:t>
            </a: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2B76-96AC-5D0A-8479-0AE355644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Kasparov vs. Deep Blue (1997) - Chess.com">
            <a:extLst>
              <a:ext uri="{FF2B5EF4-FFF2-40B4-BE49-F238E27FC236}">
                <a16:creationId xmlns:a16="http://schemas.microsoft.com/office/drawing/2014/main" id="{84B69131-6E21-DE88-6E20-E6A51A4AB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07" y="965520"/>
            <a:ext cx="4132197" cy="30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20 Years after Deep Blue: How AI Has Advanced Since Conquering Chess |  Scientific American">
            <a:extLst>
              <a:ext uri="{FF2B5EF4-FFF2-40B4-BE49-F238E27FC236}">
                <a16:creationId xmlns:a16="http://schemas.microsoft.com/office/drawing/2014/main" id="{E2BF2995-892F-84D7-359B-D18A12B552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469B0-FD4A-F3E6-49C7-7A1DFE64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726" y="4098003"/>
            <a:ext cx="4062085" cy="27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2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7D59AB-67BA-6A97-1805-312EC91A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90" t="4493" r="8777" b="11884"/>
          <a:stretch>
            <a:fillRect/>
          </a:stretch>
        </p:blipFill>
        <p:spPr>
          <a:xfrm>
            <a:off x="8363471" y="1024937"/>
            <a:ext cx="3813313" cy="2213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B601B-D1D9-A224-6706-1DAD863C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2011: IBM Watson Masters Human Language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E3D7-E898-7CDC-D88B-BE37051E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6" y="960121"/>
            <a:ext cx="8090920" cy="5478779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IBM Watson:</a:t>
            </a:r>
            <a:r>
              <a:rPr lang="en-GB" dirty="0"/>
              <a:t> A question-answering AI system built by IBM.</a:t>
            </a:r>
          </a:p>
          <a:p>
            <a:r>
              <a:rPr lang="en-GB" b="1" dirty="0"/>
              <a:t>Event:</a:t>
            </a:r>
            <a:r>
              <a:rPr lang="en-GB" dirty="0"/>
              <a:t> Competed on the US quiz show Jeopardy! in February 2011.</a:t>
            </a:r>
          </a:p>
          <a:p>
            <a:r>
              <a:rPr lang="en-GB" b="1" dirty="0"/>
              <a:t>Opponents:</a:t>
            </a:r>
            <a:r>
              <a:rPr lang="en-GB" dirty="0"/>
              <a:t> Faced two top champions – Ken Jennings and Brad Rutter.</a:t>
            </a:r>
          </a:p>
          <a:p>
            <a:r>
              <a:rPr lang="en-GB" b="1" dirty="0"/>
              <a:t>Outcome:</a:t>
            </a:r>
            <a:r>
              <a:rPr lang="en-GB" dirty="0"/>
              <a:t> Watson won with $77,147, while Jennings earned $24,000 and Rutter $21,600.</a:t>
            </a:r>
          </a:p>
          <a:p>
            <a:r>
              <a:rPr lang="en-GB" b="1" dirty="0"/>
              <a:t>Key Ability:</a:t>
            </a:r>
            <a:r>
              <a:rPr lang="en-GB" dirty="0"/>
              <a:t> Could understand natural language, search vast information, and respond in real time.</a:t>
            </a:r>
          </a:p>
          <a:p>
            <a:r>
              <a:rPr lang="en-GB" b="1" dirty="0"/>
              <a:t>Technology:</a:t>
            </a:r>
            <a:r>
              <a:rPr lang="en-GB" dirty="0"/>
              <a:t> Used advanced Natural Language Processing (NLP) and machine learning.</a:t>
            </a:r>
          </a:p>
          <a:p>
            <a:r>
              <a:rPr lang="en-GB" b="1" dirty="0"/>
              <a:t>Impact:</a:t>
            </a:r>
            <a:r>
              <a:rPr lang="en-GB" dirty="0"/>
              <a:t> Proved that AI could process human language and compete with humans in knowledge-based tasks.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03E23-8A9B-5C04-91F1-86A45D387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D6705-F57A-86B4-E8F7-3E86E422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561" y="3961157"/>
            <a:ext cx="3867223" cy="221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694-9819-3B36-FE02-94AF21CC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7181-7AA4-D454-BAC1-4D9B1EAF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Companies to </a:t>
            </a:r>
            <a:r>
              <a:rPr lang="en-GB" dirty="0" err="1"/>
              <a:t>spen</a:t>
            </a:r>
            <a:r>
              <a:rPr lang="en-GB" dirty="0"/>
              <a:t> on AI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6384-F2AB-3F06-C64A-10D8B84D1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72CE09-311C-4CDB-87AD-5FE14EBCB3A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A131C-67F4-3F97-F0D8-0C2C19F9F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02" y="842910"/>
            <a:ext cx="10440587" cy="58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ITEC Color Templete">
      <a:dk1>
        <a:srgbClr val="0F1A1D"/>
      </a:dk1>
      <a:lt1>
        <a:srgbClr val="D6E5EA"/>
      </a:lt1>
      <a:dk2>
        <a:srgbClr val="0F1A1D"/>
      </a:dk2>
      <a:lt2>
        <a:srgbClr val="DBE9F7"/>
      </a:lt2>
      <a:accent1>
        <a:srgbClr val="081726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4666</Words>
  <Application>Microsoft Office PowerPoint</Application>
  <PresentationFormat>Widescreen</PresentationFormat>
  <Paragraphs>583</Paragraphs>
  <Slides>59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Aptos</vt:lpstr>
      <vt:lpstr>Arial</vt:lpstr>
      <vt:lpstr>Arial</vt:lpstr>
      <vt:lpstr>Calibri</vt:lpstr>
      <vt:lpstr>Georgia</vt:lpstr>
      <vt:lpstr>Ink Free</vt:lpstr>
      <vt:lpstr>Times New Roman</vt:lpstr>
      <vt:lpstr>Office Theme</vt:lpstr>
      <vt:lpstr>CS312 Artificial Intelligence</vt:lpstr>
      <vt:lpstr>What is Artificial Intelligence</vt:lpstr>
      <vt:lpstr>What is Intelligence?</vt:lpstr>
      <vt:lpstr>What is Intelligence?</vt:lpstr>
      <vt:lpstr>Intelligence in humans</vt:lpstr>
      <vt:lpstr>AI Growth timeline</vt:lpstr>
      <vt:lpstr>1997: When AI Defeated the World Chess Champion</vt:lpstr>
      <vt:lpstr>2011: IBM Watson Masters Human Language</vt:lpstr>
      <vt:lpstr>Companies to spen on AI</vt:lpstr>
      <vt:lpstr>Why AI is Growing Rapidly Today</vt:lpstr>
      <vt:lpstr>Why AI is Growing Rapidly Today</vt:lpstr>
      <vt:lpstr>Goals of AI Development</vt:lpstr>
      <vt:lpstr>Intelligent Behavior</vt:lpstr>
      <vt:lpstr>Science of making machines </vt:lpstr>
      <vt:lpstr>Rational Decisions </vt:lpstr>
      <vt:lpstr>Systems that think like humans</vt:lpstr>
      <vt:lpstr>Systems that Act Like Humans</vt:lpstr>
      <vt:lpstr>Systems that think rationally</vt:lpstr>
      <vt:lpstr>What About the Brain?</vt:lpstr>
      <vt:lpstr>Classification to AI</vt:lpstr>
      <vt:lpstr>1. Classification to AI (Capability)</vt:lpstr>
      <vt:lpstr>Narrow Intelligence Artificial</vt:lpstr>
      <vt:lpstr>Narrow Intelligence Artificial</vt:lpstr>
      <vt:lpstr>Strong AI or Artificial General Intelligence</vt:lpstr>
      <vt:lpstr>Strong AI or Artificial General Intelligence</vt:lpstr>
      <vt:lpstr>Evolutionary AI</vt:lpstr>
      <vt:lpstr>Artificial Super Intelligence (ASI)</vt:lpstr>
      <vt:lpstr>Artificial Super Intelligence (ASI)</vt:lpstr>
      <vt:lpstr>Sci-Fi ASI</vt:lpstr>
      <vt:lpstr>2. Classification to AI (Functionality)</vt:lpstr>
      <vt:lpstr>Reactive Machines (Type-1 AI)</vt:lpstr>
      <vt:lpstr>Reactive Machines (Type-1 AI)</vt:lpstr>
      <vt:lpstr>Limited Memory AI (Type-2 AI)</vt:lpstr>
      <vt:lpstr>Limited Memory AI (Type-2 AI)</vt:lpstr>
      <vt:lpstr>Theory of Mind AI (Type-3 AI)</vt:lpstr>
      <vt:lpstr>Theory of Mind AI (Type-3 AI)</vt:lpstr>
      <vt:lpstr>Self-Aware AI (Type-4 AI)</vt:lpstr>
      <vt:lpstr>Self-Aware AI (Type-4 AI)</vt:lpstr>
      <vt:lpstr>Real World Developed Projects</vt:lpstr>
      <vt:lpstr>AI in Real World</vt:lpstr>
      <vt:lpstr>AI in Real World</vt:lpstr>
      <vt:lpstr>Major components of an AI system</vt:lpstr>
      <vt:lpstr>Major components of an AI system</vt:lpstr>
      <vt:lpstr>Major components of an AI system</vt:lpstr>
      <vt:lpstr>Major components of an AI system</vt:lpstr>
      <vt:lpstr>Major components of an AI system</vt:lpstr>
      <vt:lpstr>Major components of an AI system</vt:lpstr>
      <vt:lpstr>Major components of an AI system</vt:lpstr>
      <vt:lpstr>Major components of an AI system</vt:lpstr>
      <vt:lpstr>Major components of an AI system</vt:lpstr>
      <vt:lpstr>Major components of an AI system</vt:lpstr>
      <vt:lpstr>PowerPoint Presentation</vt:lpstr>
      <vt:lpstr>Von-Neumann Architecture (1945)</vt:lpstr>
      <vt:lpstr>AI Implementation on Von Neumann Architecture</vt:lpstr>
      <vt:lpstr>Von-Neumann Architecture (1945)</vt:lpstr>
      <vt:lpstr>Von-Neumann Architecture (1945)</vt:lpstr>
      <vt:lpstr>What AI can do today? (applications of AI)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BS105 - Applied Physics</dc:title>
  <dc:creator>Mubashir Iqbal</dc:creator>
  <cp:lastModifiedBy>Mubashir Iqbal</cp:lastModifiedBy>
  <cp:revision>870</cp:revision>
  <dcterms:created xsi:type="dcterms:W3CDTF">2025-02-22T18:08:14Z</dcterms:created>
  <dcterms:modified xsi:type="dcterms:W3CDTF">2025-10-08T06:06:28Z</dcterms:modified>
</cp:coreProperties>
</file>